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8288000" cy="10287000"/>
  <p:notesSz cx="6858000" cy="9144000"/>
  <p:embeddedFontLst>
    <p:embeddedFont>
      <p:font typeface="Veleka" panose="020B0604020202020204" charset="0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Veleka Bold" panose="020B0604020202020204" charset="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53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971550" y="8439150"/>
            <a:ext cx="20231100" cy="34925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3" name="AutoShape 3"/>
          <p:cNvSpPr/>
          <p:nvPr/>
        </p:nvSpPr>
        <p:spPr>
          <a:xfrm>
            <a:off x="15944850" y="-792163"/>
            <a:ext cx="38100" cy="9258300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4" name="AutoShape 4"/>
          <p:cNvSpPr/>
          <p:nvPr/>
        </p:nvSpPr>
        <p:spPr>
          <a:xfrm>
            <a:off x="18021300" y="8439150"/>
            <a:ext cx="1028700" cy="2095500"/>
          </a:xfrm>
          <a:prstGeom prst="rect">
            <a:avLst/>
          </a:prstGeom>
          <a:solidFill>
            <a:srgbClr val="000000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8176" y="88176"/>
            <a:ext cx="1881047" cy="188104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1104900"/>
            <a:ext cx="13548828" cy="6099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30"/>
              </a:lnSpc>
            </a:pPr>
            <a:endParaRPr dirty="0"/>
          </a:p>
          <a:p>
            <a:pPr algn="ctr">
              <a:lnSpc>
                <a:spcPts val="3739"/>
              </a:lnSpc>
            </a:pPr>
            <a:r>
              <a:rPr lang="en-US" sz="3777" dirty="0">
                <a:solidFill>
                  <a:srgbClr val="000000"/>
                </a:solidFill>
                <a:latin typeface="Veleka"/>
              </a:rPr>
              <a:t>ТЕМА ДОКЛАДА:</a:t>
            </a:r>
          </a:p>
          <a:p>
            <a:pPr algn="ctr">
              <a:lnSpc>
                <a:spcPts val="4630"/>
              </a:lnSpc>
            </a:pPr>
            <a:endParaRPr lang="en-US" sz="3777" dirty="0">
              <a:solidFill>
                <a:srgbClr val="000000"/>
              </a:solidFill>
              <a:latin typeface="Veleka"/>
            </a:endParaRPr>
          </a:p>
          <a:p>
            <a:pPr algn="ctr">
              <a:lnSpc>
                <a:spcPts val="4630"/>
              </a:lnSpc>
            </a:pPr>
            <a:r>
              <a:rPr lang="en-US" sz="4677" dirty="0">
                <a:solidFill>
                  <a:srgbClr val="000000"/>
                </a:solidFill>
                <a:latin typeface="Veleka"/>
              </a:rPr>
              <a:t>«ПРАВА СУБЪЕКТОВ МАЛОГО И СРЕДНЕГО ПРЕДПРИНИМАТЕЛЬСТВА ПРИ ВЗАИМОДЕЙСТВИИ С ОРГАНАМИ  КОНТРОЛЬНО-НАДЗОРНОЙ ДЕЯТЕЛЬНОСТИ»</a:t>
            </a:r>
          </a:p>
          <a:p>
            <a:pPr>
              <a:lnSpc>
                <a:spcPts val="15419"/>
              </a:lnSpc>
            </a:pPr>
            <a:endParaRPr lang="en-US" sz="4677" dirty="0">
              <a:solidFill>
                <a:srgbClr val="000000"/>
              </a:solidFill>
              <a:latin typeface="Veleka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500011" y="6235714"/>
            <a:ext cx="13287978" cy="1710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80"/>
              </a:lnSpc>
            </a:pPr>
            <a:r>
              <a:rPr lang="en-US" sz="2600" spc="137" dirty="0" err="1">
                <a:solidFill>
                  <a:srgbClr val="000000"/>
                </a:solidFill>
                <a:latin typeface="Veleka"/>
              </a:rPr>
              <a:t>Докладчик</a:t>
            </a:r>
            <a:r>
              <a:rPr lang="en-US" sz="2600" spc="137" dirty="0">
                <a:solidFill>
                  <a:srgbClr val="000000"/>
                </a:solidFill>
                <a:latin typeface="Veleka"/>
              </a:rPr>
              <a:t>: </a:t>
            </a:r>
            <a:r>
              <a:rPr lang="en-US" sz="2600" spc="137" dirty="0" err="1">
                <a:solidFill>
                  <a:srgbClr val="000000"/>
                </a:solidFill>
                <a:latin typeface="Veleka"/>
              </a:rPr>
              <a:t>Уполномоченный</a:t>
            </a:r>
            <a:r>
              <a:rPr lang="en-US" sz="2600" spc="137" dirty="0">
                <a:solidFill>
                  <a:srgbClr val="000000"/>
                </a:solidFill>
                <a:latin typeface="Veleka"/>
              </a:rPr>
              <a:t> </a:t>
            </a:r>
            <a:r>
              <a:rPr lang="en-US" sz="2600" spc="137" dirty="0" err="1">
                <a:solidFill>
                  <a:srgbClr val="000000"/>
                </a:solidFill>
                <a:latin typeface="Veleka"/>
              </a:rPr>
              <a:t>по</a:t>
            </a:r>
            <a:r>
              <a:rPr lang="en-US" sz="2600" spc="137" dirty="0">
                <a:solidFill>
                  <a:srgbClr val="000000"/>
                </a:solidFill>
                <a:latin typeface="Veleka"/>
              </a:rPr>
              <a:t> </a:t>
            </a:r>
            <a:r>
              <a:rPr lang="en-US" sz="2600" spc="137" dirty="0" err="1">
                <a:solidFill>
                  <a:srgbClr val="000000"/>
                </a:solidFill>
                <a:latin typeface="Veleka"/>
              </a:rPr>
              <a:t>защите</a:t>
            </a:r>
            <a:r>
              <a:rPr lang="en-US" sz="2600" spc="137" dirty="0">
                <a:solidFill>
                  <a:srgbClr val="000000"/>
                </a:solidFill>
                <a:latin typeface="Veleka"/>
              </a:rPr>
              <a:t> </a:t>
            </a:r>
            <a:r>
              <a:rPr lang="en-US" sz="2600" spc="137" dirty="0" err="1">
                <a:solidFill>
                  <a:srgbClr val="000000"/>
                </a:solidFill>
                <a:latin typeface="Veleka"/>
              </a:rPr>
              <a:t>прав</a:t>
            </a:r>
            <a:endParaRPr lang="en-US" sz="2600" spc="137" dirty="0">
              <a:solidFill>
                <a:srgbClr val="000000"/>
              </a:solidFill>
              <a:latin typeface="Veleka"/>
            </a:endParaRPr>
          </a:p>
          <a:p>
            <a:pPr algn="r">
              <a:lnSpc>
                <a:spcPts val="3380"/>
              </a:lnSpc>
            </a:pPr>
            <a:r>
              <a:rPr lang="en-US" sz="2600" spc="63" dirty="0">
                <a:solidFill>
                  <a:srgbClr val="000000"/>
                </a:solidFill>
                <a:latin typeface="Veleka"/>
              </a:rPr>
              <a:t> </a:t>
            </a:r>
            <a:r>
              <a:rPr lang="en-US" sz="2600" spc="63" dirty="0" err="1">
                <a:solidFill>
                  <a:srgbClr val="000000"/>
                </a:solidFill>
                <a:latin typeface="Veleka"/>
              </a:rPr>
              <a:t>предпринимателей</a:t>
            </a:r>
            <a:r>
              <a:rPr lang="en-US" sz="2600" spc="63" dirty="0">
                <a:solidFill>
                  <a:srgbClr val="000000"/>
                </a:solidFill>
                <a:latin typeface="Veleka"/>
              </a:rPr>
              <a:t> в Иркутской области</a:t>
            </a:r>
          </a:p>
          <a:p>
            <a:pPr algn="r">
              <a:lnSpc>
                <a:spcPts val="3380"/>
              </a:lnSpc>
            </a:pPr>
            <a:r>
              <a:rPr lang="en-US" sz="2600" spc="63" dirty="0">
                <a:solidFill>
                  <a:srgbClr val="000000"/>
                </a:solidFill>
                <a:latin typeface="Veleka"/>
              </a:rPr>
              <a:t>Лабыгин Андрей </a:t>
            </a:r>
            <a:r>
              <a:rPr lang="en-US" sz="2600" spc="63" dirty="0" err="1">
                <a:solidFill>
                  <a:srgbClr val="000000"/>
                </a:solidFill>
                <a:latin typeface="Veleka"/>
              </a:rPr>
              <a:t>Николаевич</a:t>
            </a:r>
            <a:endParaRPr lang="en-US" sz="2600" spc="63" dirty="0">
              <a:solidFill>
                <a:srgbClr val="000000"/>
              </a:solidFill>
              <a:latin typeface="Veleka"/>
            </a:endParaRPr>
          </a:p>
          <a:p>
            <a:pPr algn="r">
              <a:lnSpc>
                <a:spcPts val="3380"/>
              </a:lnSpc>
            </a:pPr>
            <a:endParaRPr lang="en-US" sz="2600" spc="63" dirty="0">
              <a:solidFill>
                <a:srgbClr val="000000"/>
              </a:solidFill>
              <a:latin typeface="Velek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286964" y="1449809"/>
            <a:ext cx="7322748" cy="2522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20"/>
              </a:lnSpc>
            </a:pPr>
            <a:r>
              <a:rPr lang="en-US" sz="3525">
                <a:solidFill>
                  <a:srgbClr val="000000"/>
                </a:solidFill>
                <a:latin typeface="Veleka"/>
              </a:rPr>
              <a:t>Направлять документы путем их подписания с применением простой или усиленной квалифицированной электронно-цифровой подписью; нотарильаного заверения документов не требуется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7901847" y="2175753"/>
            <a:ext cx="771999" cy="771999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9CAC6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8015241" y="2243051"/>
            <a:ext cx="545211" cy="678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52"/>
              </a:lnSpc>
            </a:pPr>
            <a:r>
              <a:rPr lang="en-US" sz="3600" spc="190">
                <a:solidFill>
                  <a:srgbClr val="000000"/>
                </a:solidFill>
                <a:latin typeface="Veleka"/>
              </a:rPr>
              <a:t>1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392082" y="5111226"/>
            <a:ext cx="7322748" cy="1464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2820"/>
              </a:lnSpc>
            </a:pPr>
            <a:r>
              <a:rPr lang="en-US" sz="3525">
                <a:solidFill>
                  <a:srgbClr val="000000"/>
                </a:solidFill>
                <a:latin typeface="Veleka"/>
              </a:rPr>
              <a:t>Физическое лицо может представлять свои интересы через своего представителя или лично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7901847" y="5395786"/>
            <a:ext cx="771999" cy="771999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9CAC6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8015241" y="5375830"/>
            <a:ext cx="545211" cy="678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652"/>
              </a:lnSpc>
              <a:spcBef>
                <a:spcPct val="0"/>
              </a:spcBef>
            </a:pPr>
            <a:r>
              <a:rPr lang="en-US" sz="3600" u="none" spc="190">
                <a:solidFill>
                  <a:srgbClr val="000000"/>
                </a:solidFill>
                <a:latin typeface="Veleka"/>
              </a:rPr>
              <a:t>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054137" y="2902562"/>
            <a:ext cx="4257587" cy="310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160"/>
              </a:lnSpc>
              <a:spcBef>
                <a:spcPct val="0"/>
              </a:spcBef>
            </a:pPr>
            <a:r>
              <a:rPr lang="en-US" sz="6800">
                <a:solidFill>
                  <a:srgbClr val="000000"/>
                </a:solidFill>
                <a:latin typeface="Veleka"/>
              </a:rPr>
              <a:t>Права объекта контроля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3089" y="88176"/>
            <a:ext cx="1881047" cy="188104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327835" y="546227"/>
            <a:ext cx="7000610" cy="2403838"/>
            <a:chOff x="0" y="0"/>
            <a:chExt cx="5420212" cy="18611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20212" cy="1861168"/>
            </a:xfrm>
            <a:custGeom>
              <a:avLst/>
              <a:gdLst/>
              <a:ahLst/>
              <a:cxnLst/>
              <a:rect l="l" t="t" r="r" b="b"/>
              <a:pathLst>
                <a:path w="5420212" h="1861168">
                  <a:moveTo>
                    <a:pt x="5295752" y="1861168"/>
                  </a:moveTo>
                  <a:lnTo>
                    <a:pt x="124460" y="1861168"/>
                  </a:lnTo>
                  <a:cubicBezTo>
                    <a:pt x="55880" y="1861168"/>
                    <a:pt x="0" y="1805288"/>
                    <a:pt x="0" y="17367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95752" y="0"/>
                  </a:lnTo>
                  <a:cubicBezTo>
                    <a:pt x="5364332" y="0"/>
                    <a:pt x="5420212" y="55880"/>
                    <a:pt x="5420212" y="124460"/>
                  </a:cubicBezTo>
                  <a:lnTo>
                    <a:pt x="5420212" y="1736708"/>
                  </a:lnTo>
                  <a:cubicBezTo>
                    <a:pt x="5420212" y="1805288"/>
                    <a:pt x="5364332" y="1861168"/>
                    <a:pt x="5295752" y="1861168"/>
                  </a:cubicBezTo>
                  <a:close/>
                </a:path>
              </a:pathLst>
            </a:custGeom>
            <a:solidFill>
              <a:srgbClr val="AEAFAB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9695946" y="660527"/>
            <a:ext cx="5976140" cy="2480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0"/>
              </a:lnSpc>
            </a:pPr>
            <a:r>
              <a:rPr lang="en-US" sz="3075">
                <a:solidFill>
                  <a:srgbClr val="000000"/>
                </a:solidFill>
                <a:latin typeface="Veleka"/>
              </a:rPr>
              <a:t>присутствовать при проведении профилактического мероприятия, контрольного (надзорного) мероприятия, давать пояснения по вопросам их проведения;</a:t>
            </a:r>
          </a:p>
          <a:p>
            <a:pPr marL="0" lvl="0" indent="0" algn="ctr">
              <a:lnSpc>
                <a:spcPts val="2460"/>
              </a:lnSpc>
            </a:pPr>
            <a:endParaRPr lang="en-US" sz="3075">
              <a:solidFill>
                <a:srgbClr val="000000"/>
              </a:solidFill>
              <a:latin typeface="Veleka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9327835" y="3581321"/>
            <a:ext cx="7000610" cy="2596939"/>
            <a:chOff x="0" y="0"/>
            <a:chExt cx="5420212" cy="201067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420212" cy="2010677"/>
            </a:xfrm>
            <a:custGeom>
              <a:avLst/>
              <a:gdLst/>
              <a:ahLst/>
              <a:cxnLst/>
              <a:rect l="l" t="t" r="r" b="b"/>
              <a:pathLst>
                <a:path w="5420212" h="2010677">
                  <a:moveTo>
                    <a:pt x="5295752" y="2010676"/>
                  </a:moveTo>
                  <a:lnTo>
                    <a:pt x="124460" y="2010676"/>
                  </a:lnTo>
                  <a:cubicBezTo>
                    <a:pt x="55880" y="2010676"/>
                    <a:pt x="0" y="1954797"/>
                    <a:pt x="0" y="188621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95752" y="0"/>
                  </a:lnTo>
                  <a:cubicBezTo>
                    <a:pt x="5364332" y="0"/>
                    <a:pt x="5420212" y="55880"/>
                    <a:pt x="5420212" y="124460"/>
                  </a:cubicBezTo>
                  <a:lnTo>
                    <a:pt x="5420212" y="1886217"/>
                  </a:lnTo>
                  <a:cubicBezTo>
                    <a:pt x="5420212" y="1954797"/>
                    <a:pt x="5364332" y="2010677"/>
                    <a:pt x="5295752" y="2010677"/>
                  </a:cubicBezTo>
                  <a:close/>
                </a:path>
              </a:pathLst>
            </a:custGeom>
            <a:solidFill>
              <a:srgbClr val="AEAFAB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9695946" y="3827066"/>
            <a:ext cx="5976140" cy="2480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0"/>
              </a:lnSpc>
            </a:pPr>
            <a:r>
              <a:rPr lang="en-US" sz="3075">
                <a:solidFill>
                  <a:srgbClr val="000000"/>
                </a:solidFill>
                <a:latin typeface="Veleka"/>
              </a:rPr>
              <a:t>получать от контрольного (надзорного) органа  информацию, которая относится к предмету профилактического мероприятия, контрольного (надзорного) мероприятия;</a:t>
            </a:r>
          </a:p>
          <a:p>
            <a:pPr marL="0" lvl="0" indent="0" algn="ctr">
              <a:lnSpc>
                <a:spcPts val="2460"/>
              </a:lnSpc>
            </a:pPr>
            <a:endParaRPr lang="en-US" sz="3075">
              <a:solidFill>
                <a:srgbClr val="000000"/>
              </a:solidFill>
              <a:latin typeface="Veleka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9327835" y="6685559"/>
            <a:ext cx="7000610" cy="2724829"/>
            <a:chOff x="0" y="0"/>
            <a:chExt cx="5420212" cy="210969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420212" cy="2109695"/>
            </a:xfrm>
            <a:custGeom>
              <a:avLst/>
              <a:gdLst/>
              <a:ahLst/>
              <a:cxnLst/>
              <a:rect l="l" t="t" r="r" b="b"/>
              <a:pathLst>
                <a:path w="5420212" h="2109695">
                  <a:moveTo>
                    <a:pt x="5295752" y="2109695"/>
                  </a:moveTo>
                  <a:lnTo>
                    <a:pt x="124460" y="2109695"/>
                  </a:lnTo>
                  <a:cubicBezTo>
                    <a:pt x="55880" y="2109695"/>
                    <a:pt x="0" y="2053815"/>
                    <a:pt x="0" y="198523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95752" y="0"/>
                  </a:lnTo>
                  <a:cubicBezTo>
                    <a:pt x="5364332" y="0"/>
                    <a:pt x="5420212" y="55880"/>
                    <a:pt x="5420212" y="124460"/>
                  </a:cubicBezTo>
                  <a:lnTo>
                    <a:pt x="5420212" y="1985235"/>
                  </a:lnTo>
                  <a:cubicBezTo>
                    <a:pt x="5420212" y="2053815"/>
                    <a:pt x="5364332" y="2109695"/>
                    <a:pt x="5295752" y="2109695"/>
                  </a:cubicBezTo>
                  <a:close/>
                </a:path>
              </a:pathLst>
            </a:custGeom>
            <a:solidFill>
              <a:srgbClr val="AEAFAB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9695946" y="6777990"/>
            <a:ext cx="5976140" cy="2480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460"/>
              </a:lnSpc>
            </a:pPr>
            <a:r>
              <a:rPr lang="en-US" sz="3075">
                <a:solidFill>
                  <a:srgbClr val="000000"/>
                </a:solidFill>
                <a:latin typeface="Veleka"/>
              </a:rPr>
              <a:t>получать информацию о сведениях, которые стали основанием для проведения внепланового контрольного (надзорного) мероприятия, за исключением сведений, составляющих охраняемую законом тайну;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15311" y="3562271"/>
            <a:ext cx="6687186" cy="2876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560"/>
              </a:lnSpc>
              <a:spcBef>
                <a:spcPct val="0"/>
              </a:spcBef>
            </a:pPr>
            <a:r>
              <a:rPr lang="en-US" sz="6300">
                <a:solidFill>
                  <a:srgbClr val="000000"/>
                </a:solidFill>
                <a:latin typeface="Veleka"/>
              </a:rPr>
              <a:t>Права контролируемых лиц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8176" y="203948"/>
            <a:ext cx="1881047" cy="188104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327835" y="546227"/>
            <a:ext cx="7000610" cy="2403838"/>
            <a:chOff x="0" y="0"/>
            <a:chExt cx="5420212" cy="18611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20212" cy="1861168"/>
            </a:xfrm>
            <a:custGeom>
              <a:avLst/>
              <a:gdLst/>
              <a:ahLst/>
              <a:cxnLst/>
              <a:rect l="l" t="t" r="r" b="b"/>
              <a:pathLst>
                <a:path w="5420212" h="1861168">
                  <a:moveTo>
                    <a:pt x="5295752" y="1861168"/>
                  </a:moveTo>
                  <a:lnTo>
                    <a:pt x="124460" y="1861168"/>
                  </a:lnTo>
                  <a:cubicBezTo>
                    <a:pt x="55880" y="1861168"/>
                    <a:pt x="0" y="1805288"/>
                    <a:pt x="0" y="17367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95752" y="0"/>
                  </a:lnTo>
                  <a:cubicBezTo>
                    <a:pt x="5364332" y="0"/>
                    <a:pt x="5420212" y="55880"/>
                    <a:pt x="5420212" y="124460"/>
                  </a:cubicBezTo>
                  <a:lnTo>
                    <a:pt x="5420212" y="1736708"/>
                  </a:lnTo>
                  <a:cubicBezTo>
                    <a:pt x="5420212" y="1805288"/>
                    <a:pt x="5364332" y="1861168"/>
                    <a:pt x="5295752" y="1861168"/>
                  </a:cubicBezTo>
                  <a:close/>
                </a:path>
              </a:pathLst>
            </a:custGeom>
            <a:solidFill>
              <a:srgbClr val="AEAFAB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9840070" y="1022341"/>
            <a:ext cx="5976140" cy="1565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460"/>
              </a:lnSpc>
            </a:pPr>
            <a:r>
              <a:rPr lang="en-US" sz="3075">
                <a:solidFill>
                  <a:srgbClr val="000000"/>
                </a:solidFill>
                <a:latin typeface="Veleka"/>
              </a:rPr>
              <a:t>знакомиться с результатами контрольных (надзорных) мероприятий,сообщать о своем согласии или несогласии с ними;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9327835" y="3581321"/>
            <a:ext cx="7000610" cy="2596939"/>
            <a:chOff x="0" y="0"/>
            <a:chExt cx="5420212" cy="201067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420212" cy="2010677"/>
            </a:xfrm>
            <a:custGeom>
              <a:avLst/>
              <a:gdLst/>
              <a:ahLst/>
              <a:cxnLst/>
              <a:rect l="l" t="t" r="r" b="b"/>
              <a:pathLst>
                <a:path w="5420212" h="2010677">
                  <a:moveTo>
                    <a:pt x="5295752" y="2010676"/>
                  </a:moveTo>
                  <a:lnTo>
                    <a:pt x="124460" y="2010676"/>
                  </a:lnTo>
                  <a:cubicBezTo>
                    <a:pt x="55880" y="2010676"/>
                    <a:pt x="0" y="1954797"/>
                    <a:pt x="0" y="188621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95752" y="0"/>
                  </a:lnTo>
                  <a:cubicBezTo>
                    <a:pt x="5364332" y="0"/>
                    <a:pt x="5420212" y="55880"/>
                    <a:pt x="5420212" y="124460"/>
                  </a:cubicBezTo>
                  <a:lnTo>
                    <a:pt x="5420212" y="1886217"/>
                  </a:lnTo>
                  <a:cubicBezTo>
                    <a:pt x="5420212" y="1954797"/>
                    <a:pt x="5364332" y="2010677"/>
                    <a:pt x="5295752" y="2010677"/>
                  </a:cubicBezTo>
                  <a:close/>
                </a:path>
              </a:pathLst>
            </a:custGeom>
            <a:solidFill>
              <a:srgbClr val="AEAFAB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9695946" y="3827066"/>
            <a:ext cx="5976140" cy="2175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0"/>
              </a:lnSpc>
            </a:pPr>
            <a:r>
              <a:rPr lang="en-US" sz="3075">
                <a:solidFill>
                  <a:srgbClr val="000000"/>
                </a:solidFill>
                <a:latin typeface="Veleka"/>
              </a:rPr>
              <a:t>обжаловать действия (бездействие) должностных лиц, решения контрольного (надзорного) органа в досудебном и (или) судебном порядке;</a:t>
            </a:r>
          </a:p>
          <a:p>
            <a:pPr marL="0" lvl="0" indent="0" algn="ctr">
              <a:lnSpc>
                <a:spcPts val="2460"/>
              </a:lnSpc>
            </a:pPr>
            <a:endParaRPr lang="en-US" sz="3075">
              <a:solidFill>
                <a:srgbClr val="000000"/>
              </a:solidFill>
              <a:latin typeface="Veleka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9327835" y="6685559"/>
            <a:ext cx="7000610" cy="2724829"/>
            <a:chOff x="0" y="0"/>
            <a:chExt cx="5420212" cy="210969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420212" cy="2109695"/>
            </a:xfrm>
            <a:custGeom>
              <a:avLst/>
              <a:gdLst/>
              <a:ahLst/>
              <a:cxnLst/>
              <a:rect l="l" t="t" r="r" b="b"/>
              <a:pathLst>
                <a:path w="5420212" h="2109695">
                  <a:moveTo>
                    <a:pt x="5295752" y="2109695"/>
                  </a:moveTo>
                  <a:lnTo>
                    <a:pt x="124460" y="2109695"/>
                  </a:lnTo>
                  <a:cubicBezTo>
                    <a:pt x="55880" y="2109695"/>
                    <a:pt x="0" y="2053815"/>
                    <a:pt x="0" y="198523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95752" y="0"/>
                  </a:lnTo>
                  <a:cubicBezTo>
                    <a:pt x="5364332" y="0"/>
                    <a:pt x="5420212" y="55880"/>
                    <a:pt x="5420212" y="124460"/>
                  </a:cubicBezTo>
                  <a:lnTo>
                    <a:pt x="5420212" y="1985235"/>
                  </a:lnTo>
                  <a:cubicBezTo>
                    <a:pt x="5420212" y="2053815"/>
                    <a:pt x="5364332" y="2109695"/>
                    <a:pt x="5295752" y="2109695"/>
                  </a:cubicBezTo>
                  <a:close/>
                </a:path>
              </a:pathLst>
            </a:custGeom>
            <a:solidFill>
              <a:srgbClr val="AEAFAB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9840070" y="7017368"/>
            <a:ext cx="5976140" cy="2175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460"/>
              </a:lnSpc>
            </a:pPr>
            <a:r>
              <a:rPr lang="en-US" sz="3075">
                <a:solidFill>
                  <a:srgbClr val="000000"/>
                </a:solidFill>
                <a:latin typeface="Veleka"/>
              </a:rPr>
              <a:t>привлекать Уполномоченного по защите прав предпринимателей, его общественных представителей к участию в проведении контрольных (надзорных) мероприятий.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15311" y="3562271"/>
            <a:ext cx="6687186" cy="2876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560"/>
              </a:lnSpc>
              <a:spcBef>
                <a:spcPct val="0"/>
              </a:spcBef>
            </a:pPr>
            <a:r>
              <a:rPr lang="en-US" sz="6300">
                <a:solidFill>
                  <a:srgbClr val="000000"/>
                </a:solidFill>
                <a:latin typeface="Veleka"/>
              </a:rPr>
              <a:t>Права контролируемых лиц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74787" y="203948"/>
            <a:ext cx="1881047" cy="188104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712371" y="1692556"/>
            <a:ext cx="10863257" cy="2228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760"/>
              </a:lnSpc>
              <a:spcBef>
                <a:spcPct val="0"/>
              </a:spcBef>
            </a:pPr>
            <a:r>
              <a:rPr lang="en-US" sz="7300">
                <a:solidFill>
                  <a:srgbClr val="000000"/>
                </a:solidFill>
                <a:latin typeface="Veleka"/>
              </a:rPr>
              <a:t>Ограничения для инспектора: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246732" y="6102984"/>
            <a:ext cx="4580058" cy="4177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0"/>
              </a:lnSpc>
            </a:pPr>
            <a:r>
              <a:rPr lang="en-US" sz="2725">
                <a:solidFill>
                  <a:srgbClr val="000000"/>
                </a:solidFill>
                <a:latin typeface="Veleka"/>
              </a:rPr>
              <a:t>запрещено препятствовать осуществлению контролируемым лицом, присутствующим при проведении контрольного (надзорного) мероприятия, фотосъемки, аудио- и видеозаписи, если совершение указанных действий не запрещено федеральными законами и не создают препятствий для проведения указанных мероприятий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236744" y="6112509"/>
            <a:ext cx="4580058" cy="3145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40"/>
              </a:lnSpc>
            </a:pPr>
            <a:r>
              <a:rPr lang="en-US" sz="3425">
                <a:solidFill>
                  <a:srgbClr val="000000"/>
                </a:solidFill>
                <a:latin typeface="Veleka"/>
              </a:rPr>
              <a:t>вправе провести только те контрольно-надзорные действия, которые разрешены, во-первых, Законом о госконтроле, а во-вторых, положением о виде контроля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4115595" y="4303433"/>
            <a:ext cx="1239263" cy="1239263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AEAFAB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4115595" y="4055783"/>
            <a:ext cx="1239263" cy="1213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0047"/>
              </a:lnSpc>
              <a:spcBef>
                <a:spcPct val="0"/>
              </a:spcBef>
            </a:pPr>
            <a:r>
              <a:rPr lang="en-US" sz="6399" u="none">
                <a:solidFill>
                  <a:srgbClr val="000000"/>
                </a:solidFill>
                <a:latin typeface="Veleka"/>
              </a:rPr>
              <a:t>1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2758293" y="4303433"/>
            <a:ext cx="1239263" cy="1239263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AEAFAB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2758293" y="4055783"/>
            <a:ext cx="1239263" cy="1213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0047"/>
              </a:lnSpc>
              <a:spcBef>
                <a:spcPct val="0"/>
              </a:spcBef>
            </a:pPr>
            <a:r>
              <a:rPr lang="en-US" sz="6399" u="none">
                <a:solidFill>
                  <a:srgbClr val="000000"/>
                </a:solidFill>
                <a:latin typeface="Veleka"/>
              </a:rPr>
              <a:t>2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8176" y="88176"/>
            <a:ext cx="1881047" cy="188104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43000" y="3831660"/>
            <a:ext cx="7336592" cy="15859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87"/>
              </a:lnSpc>
            </a:pPr>
            <a:r>
              <a:rPr lang="en-US" sz="5625">
                <a:solidFill>
                  <a:srgbClr val="000000"/>
                </a:solidFill>
                <a:latin typeface="Veleka Bold"/>
              </a:rPr>
              <a:t>Профилактические мероприятия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2299759" y="1276092"/>
            <a:ext cx="4959541" cy="82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>
                <a:solidFill>
                  <a:srgbClr val="000000"/>
                </a:solidFill>
                <a:latin typeface="Veleka"/>
              </a:rPr>
              <a:t>Осуществляются в соответствии с программой профилактики</a:t>
            </a:r>
          </a:p>
        </p:txBody>
      </p:sp>
      <p:grpSp>
        <p:nvGrpSpPr>
          <p:cNvPr id="4" name="Group 4"/>
          <p:cNvGrpSpPr/>
          <p:nvPr/>
        </p:nvGrpSpPr>
        <p:grpSpPr>
          <a:xfrm rot="-5400000">
            <a:off x="10718394" y="1029172"/>
            <a:ext cx="590034" cy="589090"/>
            <a:chOff x="0" y="0"/>
            <a:chExt cx="6350000" cy="63398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2299759" y="4592710"/>
            <a:ext cx="4959541" cy="82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>
                <a:solidFill>
                  <a:srgbClr val="000000"/>
                </a:solidFill>
                <a:latin typeface="Veleka"/>
              </a:rPr>
              <a:t>Программу утверждает надзорный/контрольный орган</a:t>
            </a:r>
          </a:p>
        </p:txBody>
      </p:sp>
      <p:grpSp>
        <p:nvGrpSpPr>
          <p:cNvPr id="7" name="Group 7"/>
          <p:cNvGrpSpPr/>
          <p:nvPr/>
        </p:nvGrpSpPr>
        <p:grpSpPr>
          <a:xfrm rot="-5400000">
            <a:off x="10718394" y="4306260"/>
            <a:ext cx="590034" cy="589090"/>
            <a:chOff x="0" y="0"/>
            <a:chExt cx="6350000" cy="633984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2299759" y="6445228"/>
            <a:ext cx="4959541" cy="3746522"/>
            <a:chOff x="0" y="0"/>
            <a:chExt cx="6612721" cy="4995363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9525"/>
              <a:ext cx="6612721" cy="923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60"/>
                </a:lnSpc>
              </a:pPr>
              <a:r>
                <a:rPr lang="en-US" sz="2300" spc="253">
                  <a:solidFill>
                    <a:srgbClr val="000000"/>
                  </a:solidFill>
                  <a:latin typeface="Veleka"/>
                </a:rPr>
                <a:t>ПРОФИЛАКТИЧЕСКИЕ МЕРОПРИЯТИЯ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274289"/>
              <a:ext cx="6612721" cy="37130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96567" lvl="1" indent="-248284">
                <a:lnSpc>
                  <a:spcPts val="3219"/>
                </a:lnSpc>
                <a:buFont typeface="Arial"/>
                <a:buChar char="•"/>
              </a:pPr>
              <a:r>
                <a:rPr lang="en-US" sz="2299">
                  <a:solidFill>
                    <a:srgbClr val="000000"/>
                  </a:solidFill>
                  <a:latin typeface="Veleka"/>
                </a:rPr>
                <a:t>Информирование</a:t>
              </a:r>
            </a:p>
            <a:p>
              <a:pPr marL="496567" lvl="1" indent="-248284">
                <a:lnSpc>
                  <a:spcPts val="3219"/>
                </a:lnSpc>
                <a:buFont typeface="Arial"/>
                <a:buChar char="•"/>
              </a:pPr>
              <a:r>
                <a:rPr lang="en-US" sz="2299">
                  <a:solidFill>
                    <a:srgbClr val="000000"/>
                  </a:solidFill>
                  <a:latin typeface="Veleka"/>
                </a:rPr>
                <a:t>Объявление предостережения</a:t>
              </a:r>
            </a:p>
            <a:p>
              <a:pPr marL="496567" lvl="1" indent="-248284">
                <a:lnSpc>
                  <a:spcPts val="3219"/>
                </a:lnSpc>
                <a:buFont typeface="Arial"/>
                <a:buChar char="•"/>
              </a:pPr>
              <a:r>
                <a:rPr lang="en-US" sz="2299">
                  <a:solidFill>
                    <a:srgbClr val="000000"/>
                  </a:solidFill>
                  <a:latin typeface="Veleka"/>
                </a:rPr>
                <a:t>Консультирование</a:t>
              </a:r>
            </a:p>
            <a:p>
              <a:pPr marL="496567" lvl="1" indent="-248284">
                <a:lnSpc>
                  <a:spcPts val="3219"/>
                </a:lnSpc>
                <a:buFont typeface="Arial"/>
                <a:buChar char="•"/>
              </a:pPr>
              <a:r>
                <a:rPr lang="en-US" sz="2299">
                  <a:solidFill>
                    <a:srgbClr val="000000"/>
                  </a:solidFill>
                  <a:latin typeface="Veleka"/>
                </a:rPr>
                <a:t>Самообследование (составление декларации по конкретному виду контроля)</a:t>
              </a:r>
            </a:p>
            <a:p>
              <a:pPr marL="496567" lvl="1" indent="-248284">
                <a:lnSpc>
                  <a:spcPts val="3219"/>
                </a:lnSpc>
                <a:buFont typeface="Arial"/>
                <a:buChar char="•"/>
              </a:pPr>
              <a:r>
                <a:rPr lang="en-US" sz="2299">
                  <a:solidFill>
                    <a:srgbClr val="000000"/>
                  </a:solidFill>
                  <a:latin typeface="Veleka"/>
                </a:rPr>
                <a:t>Профилактический визит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 rot="-5400000">
            <a:off x="10718394" y="7583349"/>
            <a:ext cx="590034" cy="589090"/>
            <a:chOff x="0" y="0"/>
            <a:chExt cx="6350000" cy="633984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4" name="AutoShape 14"/>
          <p:cNvSpPr/>
          <p:nvPr/>
        </p:nvSpPr>
        <p:spPr>
          <a:xfrm>
            <a:off x="9125425" y="-342900"/>
            <a:ext cx="37150" cy="10972800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5" name="AutoShape 15"/>
          <p:cNvSpPr/>
          <p:nvPr/>
        </p:nvSpPr>
        <p:spPr>
          <a:xfrm>
            <a:off x="9144000" y="3485906"/>
            <a:ext cx="9601200" cy="38100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6" name="AutoShape 16"/>
          <p:cNvSpPr/>
          <p:nvPr/>
        </p:nvSpPr>
        <p:spPr>
          <a:xfrm>
            <a:off x="9125425" y="6299570"/>
            <a:ext cx="9601200" cy="18207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7" name="AutoShape 17"/>
          <p:cNvSpPr/>
          <p:nvPr/>
        </p:nvSpPr>
        <p:spPr>
          <a:xfrm>
            <a:off x="-495300" y="-428883"/>
            <a:ext cx="9677400" cy="647700"/>
          </a:xfrm>
          <a:prstGeom prst="rect">
            <a:avLst/>
          </a:prstGeom>
          <a:solidFill>
            <a:srgbClr val="000000"/>
          </a:solidFill>
        </p:spPr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8176" y="218817"/>
            <a:ext cx="1881047" cy="188104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316692" y="1066800"/>
            <a:ext cx="12952103" cy="6476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77"/>
              </a:lnSpc>
            </a:pPr>
            <a:r>
              <a:rPr lang="en-US" sz="5300">
                <a:solidFill>
                  <a:srgbClr val="000000"/>
                </a:solidFill>
                <a:latin typeface="Veleka"/>
              </a:rPr>
              <a:t>КОНТРОЛЬНЫМИ (НАДЗОРНЫМИ) ОРГАНАМИ ДОЛЖНЫ БЫТЬ ПРЕДПРИНЯТЫ ВСЕ МЕРЫ ПО ПРЕДУПРЕЖДЕНИЮ, И ТОЛЬКО В СЛУЧАЕ БЕСПОЛЕЗНОСТИ ЭТИХ ДЕЙСТВИЙ МОЖНО ПРОВОДИТЬ КОНТРОЛЬНЫЕ (НАДЗОРНЫЕ) МЕРОПРИЯТИЯ</a:t>
            </a:r>
          </a:p>
          <a:p>
            <a:pPr algn="ctr">
              <a:lnSpc>
                <a:spcPts val="4578"/>
              </a:lnSpc>
            </a:pPr>
            <a:endParaRPr lang="en-US" sz="5300">
              <a:solidFill>
                <a:srgbClr val="000000"/>
              </a:solidFill>
              <a:latin typeface="Veleka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2457450" y="-595630"/>
            <a:ext cx="38100" cy="11315700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4" name="AutoShape 4"/>
          <p:cNvSpPr/>
          <p:nvPr/>
        </p:nvSpPr>
        <p:spPr>
          <a:xfrm>
            <a:off x="2438400" y="7848600"/>
            <a:ext cx="20345400" cy="38100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5" name="AutoShape 5"/>
          <p:cNvSpPr/>
          <p:nvPr/>
        </p:nvSpPr>
        <p:spPr>
          <a:xfrm>
            <a:off x="-381000" y="9958070"/>
            <a:ext cx="2857500" cy="990600"/>
          </a:xfrm>
          <a:prstGeom prst="rect">
            <a:avLst/>
          </a:prstGeom>
          <a:solidFill>
            <a:srgbClr val="000000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226" y="88176"/>
            <a:ext cx="1881047" cy="188104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03753" y="2166228"/>
            <a:ext cx="5616832" cy="435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760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Veleka Bold"/>
              </a:rPr>
              <a:t>Виды контрольных мероприятий со взаимодействием с объектом контроля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759707" y="1173715"/>
            <a:ext cx="8000343" cy="7374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80" lvl="1" indent="-453390">
              <a:lnSpc>
                <a:spcPts val="840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Veleka"/>
              </a:rPr>
              <a:t>Контрольная закупка;</a:t>
            </a:r>
          </a:p>
          <a:p>
            <a:pPr marL="906780" lvl="1" indent="-453390">
              <a:lnSpc>
                <a:spcPts val="840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Veleka"/>
              </a:rPr>
              <a:t>Мониторинговая закупка;</a:t>
            </a:r>
          </a:p>
          <a:p>
            <a:pPr marL="906780" lvl="1" indent="-453390">
              <a:lnSpc>
                <a:spcPts val="840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Veleka"/>
              </a:rPr>
              <a:t>Выборочный контроль;</a:t>
            </a:r>
          </a:p>
          <a:p>
            <a:pPr marL="906780" lvl="1" indent="-453390">
              <a:lnSpc>
                <a:spcPts val="840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Veleka"/>
              </a:rPr>
              <a:t>Инспекционный визит;</a:t>
            </a:r>
          </a:p>
          <a:p>
            <a:pPr marL="906780" lvl="1" indent="-453390">
              <a:lnSpc>
                <a:spcPts val="840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Veleka"/>
              </a:rPr>
              <a:t>Рейдовый осмотр;</a:t>
            </a:r>
          </a:p>
          <a:p>
            <a:pPr marL="906780" lvl="1" indent="-453390">
              <a:lnSpc>
                <a:spcPts val="840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Veleka"/>
              </a:rPr>
              <a:t>Документарная проверка;</a:t>
            </a:r>
          </a:p>
          <a:p>
            <a:pPr marL="906780" lvl="1" indent="-453390">
              <a:lnSpc>
                <a:spcPts val="840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Veleka"/>
              </a:rPr>
              <a:t>Выездная проверка.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88176"/>
            <a:ext cx="1881047" cy="188104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392082" y="2299578"/>
            <a:ext cx="7322748" cy="760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20"/>
              </a:lnSpc>
            </a:pPr>
            <a:r>
              <a:rPr lang="en-US" sz="3525">
                <a:solidFill>
                  <a:srgbClr val="000000"/>
                </a:solidFill>
                <a:latin typeface="Veleka"/>
              </a:rPr>
              <a:t>Наблюдение за соблюдением обязательных требований;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7901847" y="2175753"/>
            <a:ext cx="771999" cy="771999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9CAC6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8015241" y="2243051"/>
            <a:ext cx="545211" cy="678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52"/>
              </a:lnSpc>
            </a:pPr>
            <a:r>
              <a:rPr lang="en-US" sz="3600" spc="190">
                <a:solidFill>
                  <a:srgbClr val="000000"/>
                </a:solidFill>
                <a:latin typeface="Veleka"/>
              </a:rPr>
              <a:t>1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392082" y="5281041"/>
            <a:ext cx="7322748" cy="407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2820"/>
              </a:lnSpc>
            </a:pPr>
            <a:r>
              <a:rPr lang="en-US" sz="3525">
                <a:solidFill>
                  <a:srgbClr val="000000"/>
                </a:solidFill>
                <a:latin typeface="Veleka"/>
              </a:rPr>
              <a:t>Выездное обследование.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7901847" y="4987401"/>
            <a:ext cx="771999" cy="771999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9CAC6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8015241" y="5010150"/>
            <a:ext cx="545211" cy="678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652"/>
              </a:lnSpc>
              <a:spcBef>
                <a:spcPct val="0"/>
              </a:spcBef>
            </a:pPr>
            <a:r>
              <a:rPr lang="en-US" sz="3600" u="none" spc="190">
                <a:solidFill>
                  <a:srgbClr val="000000"/>
                </a:solidFill>
                <a:latin typeface="Veleka"/>
              </a:rPr>
              <a:t>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39900" y="3100152"/>
            <a:ext cx="4530695" cy="2994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60"/>
              </a:lnSpc>
            </a:pPr>
            <a:r>
              <a:rPr lang="en-US" sz="4200">
                <a:solidFill>
                  <a:srgbClr val="000000"/>
                </a:solidFill>
                <a:latin typeface="Veleka Bold"/>
              </a:rPr>
              <a:t>Виды контрольных мероприятий без взаимодействия с объектом контроля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3089" y="88176"/>
            <a:ext cx="1881047" cy="188104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081944" y="5143500"/>
            <a:ext cx="20451888" cy="5604597"/>
          </a:xfrm>
          <a:prstGeom prst="rect">
            <a:avLst/>
          </a:prstGeom>
          <a:solidFill>
            <a:srgbClr val="D5CDC0">
              <a:alpha val="19608"/>
            </a:srgbClr>
          </a:solidFill>
        </p:spPr>
      </p:sp>
      <p:grpSp>
        <p:nvGrpSpPr>
          <p:cNvPr id="3" name="Group 3"/>
          <p:cNvGrpSpPr/>
          <p:nvPr/>
        </p:nvGrpSpPr>
        <p:grpSpPr>
          <a:xfrm>
            <a:off x="3421080" y="1028700"/>
            <a:ext cx="12032387" cy="3946299"/>
            <a:chOff x="0" y="0"/>
            <a:chExt cx="16043183" cy="5261732"/>
          </a:xfrm>
        </p:grpSpPr>
        <p:sp>
          <p:nvSpPr>
            <p:cNvPr id="4" name="TextBox 4"/>
            <p:cNvSpPr txBox="1"/>
            <p:nvPr/>
          </p:nvSpPr>
          <p:spPr>
            <a:xfrm>
              <a:off x="0" y="-114300"/>
              <a:ext cx="16043183" cy="11802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384"/>
                </a:lnSpc>
              </a:pPr>
              <a:r>
                <a:rPr lang="en-US" sz="5275" spc="21">
                  <a:solidFill>
                    <a:srgbClr val="323232"/>
                  </a:solidFill>
                  <a:latin typeface="Veleka Bold"/>
                </a:rPr>
                <a:t>Контрольная закупка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270882"/>
              <a:ext cx="14394863" cy="2990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00"/>
                </a:lnSpc>
              </a:pPr>
              <a:r>
                <a:rPr lang="en-US" sz="3000" spc="60">
                  <a:solidFill>
                    <a:srgbClr val="323232"/>
                  </a:solidFill>
                  <a:latin typeface="Veleka"/>
                </a:rPr>
                <a:t>инспектором создаются ситуации для осуществления сделки в целях оценки соблюдения обязательных требований при продаже продукции (товаров), выполнении работ, оказании услуг потребителям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 rot="5400000">
            <a:off x="5468984" y="6923730"/>
            <a:ext cx="351432" cy="350870"/>
            <a:chOff x="0" y="0"/>
            <a:chExt cx="6350000" cy="633984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3232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6535212" y="7028224"/>
            <a:ext cx="4282556" cy="1138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0"/>
              </a:lnSpc>
            </a:pPr>
            <a:r>
              <a:rPr lang="en-US" sz="2725" spc="54">
                <a:solidFill>
                  <a:srgbClr val="323232"/>
                </a:solidFill>
                <a:latin typeface="Veleka Bold"/>
              </a:rPr>
              <a:t>С использованием сетей электросвязи, в том числе сети "Интернет"</a:t>
            </a:r>
          </a:p>
        </p:txBody>
      </p:sp>
      <p:grpSp>
        <p:nvGrpSpPr>
          <p:cNvPr id="9" name="Group 9"/>
          <p:cNvGrpSpPr/>
          <p:nvPr/>
        </p:nvGrpSpPr>
        <p:grpSpPr>
          <a:xfrm rot="5400000">
            <a:off x="12437930" y="6923730"/>
            <a:ext cx="351432" cy="350870"/>
            <a:chOff x="0" y="0"/>
            <a:chExt cx="6350000" cy="633984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3232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13312189" y="6790099"/>
            <a:ext cx="4282556" cy="1155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60"/>
              </a:lnSpc>
            </a:pPr>
            <a:r>
              <a:rPr lang="en-US" sz="2800" spc="55">
                <a:solidFill>
                  <a:srgbClr val="323232"/>
                </a:solidFill>
                <a:latin typeface="Veleka Bold"/>
              </a:rPr>
              <a:t>Дистанционная контрольная закупка</a:t>
            </a:r>
          </a:p>
        </p:txBody>
      </p:sp>
      <p:grpSp>
        <p:nvGrpSpPr>
          <p:cNvPr id="12" name="Group 12"/>
          <p:cNvGrpSpPr/>
          <p:nvPr/>
        </p:nvGrpSpPr>
        <p:grpSpPr>
          <a:xfrm rot="5400000">
            <a:off x="433233" y="6923730"/>
            <a:ext cx="351432" cy="350870"/>
            <a:chOff x="0" y="0"/>
            <a:chExt cx="6350000" cy="633984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3232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892567" y="6965815"/>
            <a:ext cx="4282556" cy="1122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32"/>
              </a:lnSpc>
            </a:pPr>
            <a:r>
              <a:rPr lang="en-US" sz="2725" spc="54">
                <a:solidFill>
                  <a:srgbClr val="323232"/>
                </a:solidFill>
                <a:latin typeface="Veleka Bold"/>
              </a:rPr>
              <a:t>С использованием почтовой связи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253979" y="5422377"/>
            <a:ext cx="5515421" cy="589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323232"/>
                </a:solidFill>
                <a:latin typeface="Veleka"/>
              </a:rPr>
              <a:t>Дополнительные способы: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8176" y="0"/>
            <a:ext cx="1881047" cy="188104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88176"/>
            <a:ext cx="1881047" cy="18810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8274297" y="1295604"/>
            <a:ext cx="397294" cy="122139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776023" y="3578826"/>
            <a:ext cx="5270895" cy="2181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760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Veleka"/>
              </a:rPr>
              <a:t>При проведении контрольной закупки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928182" y="1622391"/>
            <a:ext cx="8000343" cy="6675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80" lvl="1" indent="-453390" algn="ctr">
              <a:lnSpc>
                <a:spcPts val="336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Veleka"/>
              </a:rPr>
              <a:t>Проводится в присутствии двух свидетелей или двух инспекторов либо с применением видеозаписи</a:t>
            </a:r>
          </a:p>
          <a:p>
            <a:pPr algn="ctr">
              <a:lnSpc>
                <a:spcPts val="3360"/>
              </a:lnSpc>
            </a:pPr>
            <a:endParaRPr lang="en-US" sz="4200">
              <a:solidFill>
                <a:srgbClr val="000000"/>
              </a:solidFill>
              <a:latin typeface="Veleka"/>
            </a:endParaRPr>
          </a:p>
          <a:p>
            <a:pPr marL="906780" lvl="1" indent="-453390" algn="ctr">
              <a:lnSpc>
                <a:spcPts val="336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Veleka"/>
              </a:rPr>
              <a:t>Контролируемое лицо не предупреждается</a:t>
            </a:r>
          </a:p>
          <a:p>
            <a:pPr algn="ctr">
              <a:lnSpc>
                <a:spcPts val="3360"/>
              </a:lnSpc>
            </a:pPr>
            <a:endParaRPr lang="en-US" sz="4200">
              <a:solidFill>
                <a:srgbClr val="000000"/>
              </a:solidFill>
              <a:latin typeface="Veleka"/>
            </a:endParaRPr>
          </a:p>
          <a:p>
            <a:pPr algn="ctr">
              <a:lnSpc>
                <a:spcPts val="3360"/>
              </a:lnSpc>
            </a:pPr>
            <a:endParaRPr lang="en-US" sz="4200">
              <a:solidFill>
                <a:srgbClr val="000000"/>
              </a:solidFill>
              <a:latin typeface="Veleka"/>
            </a:endParaRPr>
          </a:p>
          <a:p>
            <a:pPr marL="906780" lvl="1" indent="-453390" algn="ctr">
              <a:lnSpc>
                <a:spcPts val="336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Veleka"/>
              </a:rPr>
              <a:t>Внеплановая контрольная закупка может проводиться только по согласованию с органами прокуратуры.</a:t>
            </a:r>
          </a:p>
          <a:p>
            <a:pPr algn="ctr">
              <a:lnSpc>
                <a:spcPts val="8400"/>
              </a:lnSpc>
            </a:pPr>
            <a:endParaRPr lang="en-US" sz="4200">
              <a:solidFill>
                <a:srgbClr val="000000"/>
              </a:solidFill>
              <a:latin typeface="Veleka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8274297" y="3452805"/>
            <a:ext cx="397294" cy="12213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8274297" y="5330259"/>
            <a:ext cx="397294" cy="12213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93320" y="2628077"/>
            <a:ext cx="7020884" cy="4564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87"/>
              </a:lnSpc>
            </a:pPr>
            <a:r>
              <a:rPr lang="en-US" sz="4625">
                <a:solidFill>
                  <a:srgbClr val="000000"/>
                </a:solidFill>
                <a:latin typeface="Veleka Bold"/>
              </a:rPr>
              <a:t>Федеральный закон № 248-ФЗ «О государственном контроле (надзоре) и муниципальном контроле в Российской Федерации»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2299759" y="1028700"/>
            <a:ext cx="4959541" cy="1117622"/>
            <a:chOff x="0" y="0"/>
            <a:chExt cx="6612721" cy="1490163"/>
          </a:xfrm>
        </p:grpSpPr>
        <p:sp>
          <p:nvSpPr>
            <p:cNvPr id="4" name="TextBox 4"/>
            <p:cNvSpPr txBox="1"/>
            <p:nvPr/>
          </p:nvSpPr>
          <p:spPr>
            <a:xfrm>
              <a:off x="0" y="-9525"/>
              <a:ext cx="6612721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3000" spc="330">
                  <a:solidFill>
                    <a:srgbClr val="000000"/>
                  </a:solidFill>
                  <a:latin typeface="Veleka Bold"/>
                </a:rPr>
                <a:t>ВВЕДЕН В ДЕЙСТВИЕ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969489"/>
              <a:ext cx="6612721" cy="5126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19"/>
                </a:lnSpc>
              </a:pPr>
              <a:r>
                <a:rPr lang="en-US" sz="2299">
                  <a:solidFill>
                    <a:srgbClr val="000000"/>
                  </a:solidFill>
                  <a:latin typeface="Veleka"/>
                </a:rPr>
                <a:t>С 01 июля 2020 года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 rot="-5400000">
            <a:off x="10718394" y="1029172"/>
            <a:ext cx="590034" cy="589090"/>
            <a:chOff x="0" y="0"/>
            <a:chExt cx="6350000" cy="633984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2299759" y="3807131"/>
            <a:ext cx="4959541" cy="2672737"/>
            <a:chOff x="0" y="0"/>
            <a:chExt cx="6612721" cy="3563649"/>
          </a:xfrm>
        </p:grpSpPr>
        <p:sp>
          <p:nvSpPr>
            <p:cNvPr id="9" name="TextBox 9"/>
            <p:cNvSpPr txBox="1"/>
            <p:nvPr/>
          </p:nvSpPr>
          <p:spPr>
            <a:xfrm>
              <a:off x="0" y="-9525"/>
              <a:ext cx="6612721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3000" spc="330">
                  <a:solidFill>
                    <a:srgbClr val="000000"/>
                  </a:solidFill>
                  <a:latin typeface="Veleka Bold"/>
                </a:rPr>
                <a:t>ЦЕЛЬ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979014"/>
              <a:ext cx="6612721" cy="25766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79"/>
                </a:lnSpc>
              </a:pPr>
              <a:r>
                <a:rPr lang="en-US" sz="2199">
                  <a:solidFill>
                    <a:srgbClr val="000000"/>
                  </a:solidFill>
                  <a:latin typeface="Veleka"/>
                </a:rPr>
                <a:t>снижение административной нагрузки на бизнес, установление единой системы принципов и правил государственного и муниципального контролей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 rot="-5400000">
            <a:off x="10718394" y="4306260"/>
            <a:ext cx="590034" cy="589090"/>
            <a:chOff x="0" y="0"/>
            <a:chExt cx="6350000" cy="633984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1563784" y="6928382"/>
            <a:ext cx="6431491" cy="3544592"/>
            <a:chOff x="0" y="0"/>
            <a:chExt cx="8575321" cy="4726123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9525"/>
              <a:ext cx="8575321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3000" spc="330">
                  <a:solidFill>
                    <a:srgbClr val="000000"/>
                  </a:solidFill>
                  <a:latin typeface="Veleka Bold"/>
                </a:rPr>
                <a:t>ОСНОВНЫЕ НОВОВВЕДЕНИЯ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988539"/>
              <a:ext cx="8575321" cy="37295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31799" lvl="1" indent="-215899">
                <a:lnSpc>
                  <a:spcPts val="2799"/>
                </a:lnSpc>
                <a:buFont typeface="Arial"/>
                <a:buChar char="•"/>
              </a:pPr>
              <a:r>
                <a:rPr lang="en-US" sz="1999">
                  <a:solidFill>
                    <a:srgbClr val="000000"/>
                  </a:solidFill>
                  <a:latin typeface="Veleka"/>
                </a:rPr>
                <a:t>снижение количества проверок за счет профилактических мероприятий;</a:t>
              </a:r>
            </a:p>
            <a:p>
              <a:pPr marL="431799" lvl="1" indent="-215899">
                <a:lnSpc>
                  <a:spcPts val="2799"/>
                </a:lnSpc>
                <a:buFont typeface="Arial"/>
                <a:buChar char="•"/>
              </a:pPr>
              <a:r>
                <a:rPr lang="en-US" sz="1999">
                  <a:solidFill>
                    <a:srgbClr val="000000"/>
                  </a:solidFill>
                  <a:latin typeface="Veleka"/>
                </a:rPr>
                <a:t>обязательное использование риск-ориентированного подхода при проведении контрольно-надзорной деятельности;</a:t>
              </a:r>
            </a:p>
            <a:p>
              <a:pPr marL="431799" lvl="1" indent="-215899">
                <a:lnSpc>
                  <a:spcPts val="2799"/>
                </a:lnSpc>
                <a:buFont typeface="Arial"/>
                <a:buChar char="•"/>
              </a:pPr>
              <a:r>
                <a:rPr lang="en-US" sz="1999">
                  <a:solidFill>
                    <a:srgbClr val="000000"/>
                  </a:solidFill>
                  <a:latin typeface="Veleka"/>
                </a:rPr>
                <a:t>расширенный перечень прав контролируемых лиц.</a:t>
              </a:r>
            </a:p>
            <a:p>
              <a:pPr>
                <a:lnSpc>
                  <a:spcPts val="2799"/>
                </a:lnSpc>
              </a:pPr>
              <a:endParaRPr lang="en-US" sz="1999">
                <a:solidFill>
                  <a:srgbClr val="000000"/>
                </a:solidFill>
                <a:latin typeface="Veleka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 rot="-5400000">
            <a:off x="10718394" y="7583349"/>
            <a:ext cx="590034" cy="589090"/>
            <a:chOff x="0" y="0"/>
            <a:chExt cx="6350000" cy="633984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8" name="AutoShape 18"/>
          <p:cNvSpPr/>
          <p:nvPr/>
        </p:nvSpPr>
        <p:spPr>
          <a:xfrm>
            <a:off x="9125425" y="-342900"/>
            <a:ext cx="37150" cy="10972800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9" name="AutoShape 19"/>
          <p:cNvSpPr/>
          <p:nvPr/>
        </p:nvSpPr>
        <p:spPr>
          <a:xfrm>
            <a:off x="9144000" y="3485906"/>
            <a:ext cx="9601200" cy="38100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20" name="AutoShape 20"/>
          <p:cNvSpPr/>
          <p:nvPr/>
        </p:nvSpPr>
        <p:spPr>
          <a:xfrm>
            <a:off x="9125425" y="6762994"/>
            <a:ext cx="9601200" cy="38100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21" name="AutoShape 21"/>
          <p:cNvSpPr/>
          <p:nvPr/>
        </p:nvSpPr>
        <p:spPr>
          <a:xfrm>
            <a:off x="-495300" y="-428883"/>
            <a:ext cx="9677400" cy="647700"/>
          </a:xfrm>
          <a:prstGeom prst="rect">
            <a:avLst/>
          </a:prstGeom>
          <a:solidFill>
            <a:srgbClr val="000000"/>
          </a:solidFill>
        </p:spPr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17355" y="218817"/>
            <a:ext cx="1881047" cy="188104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081944" y="5143500"/>
            <a:ext cx="20451888" cy="5604597"/>
          </a:xfrm>
          <a:prstGeom prst="rect">
            <a:avLst/>
          </a:prstGeom>
          <a:solidFill>
            <a:srgbClr val="D5CDC0">
              <a:alpha val="19608"/>
            </a:srgbClr>
          </a:solidFill>
        </p:spPr>
      </p:sp>
      <p:grpSp>
        <p:nvGrpSpPr>
          <p:cNvPr id="3" name="Group 3"/>
          <p:cNvGrpSpPr/>
          <p:nvPr/>
        </p:nvGrpSpPr>
        <p:grpSpPr>
          <a:xfrm>
            <a:off x="3421080" y="1028700"/>
            <a:ext cx="12032387" cy="3946299"/>
            <a:chOff x="0" y="0"/>
            <a:chExt cx="16043183" cy="5261732"/>
          </a:xfrm>
        </p:grpSpPr>
        <p:sp>
          <p:nvSpPr>
            <p:cNvPr id="4" name="TextBox 4"/>
            <p:cNvSpPr txBox="1"/>
            <p:nvPr/>
          </p:nvSpPr>
          <p:spPr>
            <a:xfrm>
              <a:off x="0" y="-114300"/>
              <a:ext cx="16043183" cy="11802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384"/>
                </a:lnSpc>
              </a:pPr>
              <a:r>
                <a:rPr lang="en-US" sz="5275" spc="21">
                  <a:solidFill>
                    <a:srgbClr val="323232"/>
                  </a:solidFill>
                  <a:latin typeface="Veleka Bold"/>
                </a:rPr>
                <a:t>Рейдовый осмотр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270882"/>
              <a:ext cx="14394863" cy="2990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00"/>
                </a:lnSpc>
              </a:pPr>
              <a:r>
                <a:rPr lang="en-US" sz="3000" spc="60">
                  <a:solidFill>
                    <a:srgbClr val="323232"/>
                  </a:solidFill>
                  <a:latin typeface="Veleka"/>
                </a:rPr>
                <a:t>проводится в отношении нескольких лиц. </a:t>
              </a:r>
            </a:p>
            <a:p>
              <a:pPr algn="ctr">
                <a:lnSpc>
                  <a:spcPts val="4500"/>
                </a:lnSpc>
              </a:pPr>
              <a:r>
                <a:rPr lang="en-US" sz="3000" spc="60">
                  <a:solidFill>
                    <a:srgbClr val="323232"/>
                  </a:solidFill>
                  <a:latin typeface="Veleka"/>
                </a:rPr>
                <a:t>В индивидуальном случае в отношении одного конкретного объекта контроля рейдовый осмотр проводится не может.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8176" y="88176"/>
            <a:ext cx="1881047" cy="188104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19100" y="-381000"/>
            <a:ext cx="9334500" cy="11772900"/>
          </a:xfrm>
          <a:prstGeom prst="rect">
            <a:avLst/>
          </a:prstGeom>
          <a:solidFill>
            <a:srgbClr val="E3E7E8"/>
          </a:solidFill>
        </p:spPr>
      </p:sp>
      <p:sp>
        <p:nvSpPr>
          <p:cNvPr id="3" name="TextBox 3"/>
          <p:cNvSpPr txBox="1"/>
          <p:nvPr/>
        </p:nvSpPr>
        <p:spPr>
          <a:xfrm>
            <a:off x="2054137" y="4271645"/>
            <a:ext cx="4967785" cy="871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69"/>
              </a:lnSpc>
            </a:pPr>
            <a:r>
              <a:rPr lang="en-US" sz="5050" spc="20">
                <a:solidFill>
                  <a:srgbClr val="323232"/>
                </a:solidFill>
                <a:latin typeface="Veleka"/>
              </a:rPr>
              <a:t>Уведомление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541678" y="5324475"/>
            <a:ext cx="11208116" cy="2271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1"/>
              </a:lnSpc>
            </a:pPr>
            <a:r>
              <a:rPr lang="en-US" sz="3530" spc="70">
                <a:solidFill>
                  <a:srgbClr val="323232"/>
                </a:solidFill>
                <a:latin typeface="Veleka Bold"/>
              </a:rPr>
              <a:t>за неделю</a:t>
            </a:r>
          </a:p>
          <a:p>
            <a:pPr algn="ctr">
              <a:lnSpc>
                <a:spcPts val="6001"/>
              </a:lnSpc>
            </a:pPr>
            <a:r>
              <a:rPr lang="en-US" sz="3530" spc="70">
                <a:solidFill>
                  <a:srgbClr val="323232"/>
                </a:solidFill>
                <a:latin typeface="Veleka Bold"/>
              </a:rPr>
              <a:t> о проведении обязательного профилактического визита</a:t>
            </a:r>
          </a:p>
        </p:txBody>
      </p:sp>
      <p:grpSp>
        <p:nvGrpSpPr>
          <p:cNvPr id="5" name="Group 5"/>
          <p:cNvGrpSpPr/>
          <p:nvPr/>
        </p:nvGrpSpPr>
        <p:grpSpPr>
          <a:xfrm rot="5400000">
            <a:off x="10276050" y="2188259"/>
            <a:ext cx="351432" cy="350870"/>
            <a:chOff x="0" y="0"/>
            <a:chExt cx="6350000" cy="63398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3232"/>
            </a:solidFill>
          </p:spPr>
        </p:sp>
      </p:grpSp>
      <p:grpSp>
        <p:nvGrpSpPr>
          <p:cNvPr id="7" name="Group 7"/>
          <p:cNvGrpSpPr/>
          <p:nvPr/>
        </p:nvGrpSpPr>
        <p:grpSpPr>
          <a:xfrm rot="5400000">
            <a:off x="10276050" y="5330015"/>
            <a:ext cx="351432" cy="350870"/>
            <a:chOff x="0" y="0"/>
            <a:chExt cx="6350000" cy="633984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3232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3089" y="88176"/>
            <a:ext cx="1881047" cy="1881047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7541678" y="2111777"/>
            <a:ext cx="11606338" cy="1844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34"/>
              </a:lnSpc>
            </a:pPr>
            <a:r>
              <a:rPr lang="en-US" sz="3525">
                <a:solidFill>
                  <a:srgbClr val="323232"/>
                </a:solidFill>
                <a:latin typeface="Veleka Bold"/>
              </a:rPr>
              <a:t>за сутки </a:t>
            </a:r>
          </a:p>
          <a:p>
            <a:pPr algn="ctr">
              <a:lnSpc>
                <a:spcPts val="4934"/>
              </a:lnSpc>
              <a:spcBef>
                <a:spcPct val="0"/>
              </a:spcBef>
            </a:pPr>
            <a:r>
              <a:rPr lang="en-US" sz="3525">
                <a:solidFill>
                  <a:srgbClr val="323232"/>
                </a:solidFill>
                <a:latin typeface="Veleka Bold"/>
              </a:rPr>
              <a:t>о выездной проверке (как плановой, так и внеплановой)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44000" y="803253"/>
            <a:ext cx="7322748" cy="1112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20"/>
              </a:lnSpc>
            </a:pPr>
            <a:r>
              <a:rPr lang="en-US" sz="3525">
                <a:solidFill>
                  <a:srgbClr val="000000"/>
                </a:solidFill>
                <a:latin typeface="Veleka"/>
              </a:rPr>
              <a:t>отсутствие оснований проведения контрольных мероприятий;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7788453" y="642701"/>
            <a:ext cx="771999" cy="771999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7901847" y="626450"/>
            <a:ext cx="545211" cy="671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81"/>
              </a:lnSpc>
            </a:pPr>
            <a:r>
              <a:rPr lang="en-US" sz="3554" spc="391">
                <a:solidFill>
                  <a:srgbClr val="F3F4F0"/>
                </a:solidFill>
                <a:latin typeface="Veleka Bold"/>
              </a:rPr>
              <a:t>1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144000" y="2262853"/>
            <a:ext cx="7322748" cy="1464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2820"/>
              </a:lnSpc>
            </a:pPr>
            <a:r>
              <a:rPr lang="en-US" sz="3525">
                <a:solidFill>
                  <a:srgbClr val="000000"/>
                </a:solidFill>
                <a:latin typeface="Veleka"/>
              </a:rPr>
              <a:t>отсутствие согласования с органами прокуратуры, если такое согласование является обязательным;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7788453" y="2161414"/>
            <a:ext cx="771999" cy="771999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7901847" y="2145163"/>
            <a:ext cx="545211" cy="671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581"/>
              </a:lnSpc>
              <a:spcBef>
                <a:spcPct val="0"/>
              </a:spcBef>
            </a:pPr>
            <a:r>
              <a:rPr lang="en-US" sz="3554" u="none" spc="391">
                <a:solidFill>
                  <a:srgbClr val="F3F4F0"/>
                </a:solidFill>
                <a:latin typeface="Veleka Bold"/>
              </a:rPr>
              <a:t>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144000" y="7385506"/>
            <a:ext cx="7322748" cy="1464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2820"/>
              </a:lnSpc>
            </a:pPr>
            <a:r>
              <a:rPr lang="en-US" sz="3525">
                <a:solidFill>
                  <a:srgbClr val="000000"/>
                </a:solidFill>
                <a:latin typeface="Veleka"/>
              </a:rPr>
              <a:t>нарушение периодичности проведения планового контрольного (надзорного) мероприятия;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7788453" y="7518776"/>
            <a:ext cx="771999" cy="771999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7901847" y="7502525"/>
            <a:ext cx="545211" cy="671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581"/>
              </a:lnSpc>
              <a:spcBef>
                <a:spcPct val="0"/>
              </a:spcBef>
            </a:pPr>
            <a:r>
              <a:rPr lang="en-US" sz="3554" u="none" spc="391">
                <a:solidFill>
                  <a:srgbClr val="F3F4F0"/>
                </a:solidFill>
                <a:latin typeface="Veleka Bold"/>
              </a:rPr>
              <a:t>4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144000" y="4545610"/>
            <a:ext cx="7322748" cy="2169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2820"/>
              </a:lnSpc>
            </a:pPr>
            <a:r>
              <a:rPr lang="en-US" sz="3525">
                <a:solidFill>
                  <a:srgbClr val="000000"/>
                </a:solidFill>
                <a:latin typeface="Veleka"/>
              </a:rPr>
              <a:t>отсутствие уведомления контролируемого лица о проведении контрольного (надзорного) мероприятия в случае, если такое уведомление является обязательным;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7788453" y="4796596"/>
            <a:ext cx="771999" cy="771999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7901847" y="4741250"/>
            <a:ext cx="545211" cy="671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581"/>
              </a:lnSpc>
              <a:spcBef>
                <a:spcPct val="0"/>
              </a:spcBef>
            </a:pPr>
            <a:r>
              <a:rPr lang="en-US" sz="3554" u="none" spc="391">
                <a:solidFill>
                  <a:srgbClr val="F3F4F0"/>
                </a:solidFill>
                <a:latin typeface="Veleka Bold"/>
              </a:rPr>
              <a:t>3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772978" y="3891752"/>
            <a:ext cx="4687595" cy="196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80"/>
              </a:lnSpc>
              <a:spcBef>
                <a:spcPct val="0"/>
              </a:spcBef>
            </a:pPr>
            <a:r>
              <a:rPr lang="en-US" sz="6400">
                <a:solidFill>
                  <a:srgbClr val="000000"/>
                </a:solidFill>
                <a:latin typeface="Veleka"/>
              </a:rPr>
              <a:t>Грубые нарушения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8176" y="88176"/>
            <a:ext cx="1881047" cy="188104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44000" y="803253"/>
            <a:ext cx="7322748" cy="1464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20"/>
              </a:lnSpc>
            </a:pPr>
            <a:r>
              <a:rPr lang="en-US" sz="3525">
                <a:solidFill>
                  <a:srgbClr val="000000"/>
                </a:solidFill>
                <a:latin typeface="Veleka"/>
              </a:rPr>
              <a:t>проведение планового контрольного мероприятия, не включенного в соответствующий план;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7788453" y="642701"/>
            <a:ext cx="771999" cy="771999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7901847" y="626450"/>
            <a:ext cx="545211" cy="671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81"/>
              </a:lnSpc>
            </a:pPr>
            <a:r>
              <a:rPr lang="en-US" sz="3554" spc="391">
                <a:solidFill>
                  <a:srgbClr val="F3F4F0"/>
                </a:solidFill>
                <a:latin typeface="Veleka Bold"/>
              </a:rPr>
              <a:t>5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144000" y="2402338"/>
            <a:ext cx="7322748" cy="181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2820"/>
              </a:lnSpc>
            </a:pPr>
            <a:r>
              <a:rPr lang="en-US" sz="3525">
                <a:solidFill>
                  <a:srgbClr val="000000"/>
                </a:solidFill>
                <a:latin typeface="Veleka"/>
              </a:rPr>
              <a:t>принятие решения на основании положений тех нормативных правовых актов, соблюдение которых не является обязательным;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7788453" y="2395612"/>
            <a:ext cx="771999" cy="771999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7901847" y="2262262"/>
            <a:ext cx="545211" cy="671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581"/>
              </a:lnSpc>
              <a:spcBef>
                <a:spcPct val="0"/>
              </a:spcBef>
            </a:pPr>
            <a:r>
              <a:rPr lang="en-US" sz="3554" spc="391">
                <a:solidFill>
                  <a:srgbClr val="F3F4F0"/>
                </a:solidFill>
                <a:latin typeface="Veleka Bold"/>
              </a:rPr>
              <a:t>6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144000" y="7385506"/>
            <a:ext cx="7322748" cy="760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2820"/>
              </a:lnSpc>
            </a:pPr>
            <a:r>
              <a:rPr lang="en-US" sz="3525">
                <a:solidFill>
                  <a:srgbClr val="000000"/>
                </a:solidFill>
                <a:latin typeface="Veleka"/>
              </a:rPr>
              <a:t>нарушение сроков проведения контрольного мероприятия;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7788453" y="7261681"/>
            <a:ext cx="771999" cy="771999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7901847" y="7233624"/>
            <a:ext cx="545211" cy="671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581"/>
              </a:lnSpc>
              <a:spcBef>
                <a:spcPct val="0"/>
              </a:spcBef>
            </a:pPr>
            <a:r>
              <a:rPr lang="en-US" sz="3554" spc="391">
                <a:solidFill>
                  <a:srgbClr val="F3F4F0"/>
                </a:solidFill>
                <a:latin typeface="Veleka Bold"/>
              </a:rPr>
              <a:t>8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144000" y="4898035"/>
            <a:ext cx="7322748" cy="1464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2820"/>
              </a:lnSpc>
            </a:pPr>
            <a:r>
              <a:rPr lang="en-US" sz="3525">
                <a:solidFill>
                  <a:srgbClr val="000000"/>
                </a:solidFill>
                <a:latin typeface="Veleka"/>
              </a:rPr>
              <a:t>привлечение к проведению контрольного мероприятия лиц, участие которых не предусмотрено законом;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7788453" y="4796596"/>
            <a:ext cx="771999" cy="771999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7901847" y="4741250"/>
            <a:ext cx="545211" cy="671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581"/>
              </a:lnSpc>
              <a:spcBef>
                <a:spcPct val="0"/>
              </a:spcBef>
            </a:pPr>
            <a:r>
              <a:rPr lang="en-US" sz="3554" spc="391">
                <a:solidFill>
                  <a:srgbClr val="F3F4F0"/>
                </a:solidFill>
                <a:latin typeface="Veleka Bold"/>
              </a:rPr>
              <a:t>7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772978" y="3891752"/>
            <a:ext cx="4687595" cy="196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80"/>
              </a:lnSpc>
              <a:spcBef>
                <a:spcPct val="0"/>
              </a:spcBef>
            </a:pPr>
            <a:r>
              <a:rPr lang="en-US" sz="6400">
                <a:solidFill>
                  <a:srgbClr val="000000"/>
                </a:solidFill>
                <a:latin typeface="Veleka"/>
              </a:rPr>
              <a:t>Грубые нарушения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8176" y="88176"/>
            <a:ext cx="1881047" cy="1881047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7788453" y="8626434"/>
            <a:ext cx="771999" cy="771999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22" name="TextBox 22"/>
          <p:cNvSpPr txBox="1"/>
          <p:nvPr/>
        </p:nvSpPr>
        <p:spPr>
          <a:xfrm>
            <a:off x="7901847" y="8610183"/>
            <a:ext cx="545211" cy="671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581"/>
              </a:lnSpc>
              <a:spcBef>
                <a:spcPct val="0"/>
              </a:spcBef>
            </a:pPr>
            <a:r>
              <a:rPr lang="en-US" sz="3554" spc="391">
                <a:solidFill>
                  <a:srgbClr val="F3F4F0"/>
                </a:solidFill>
                <a:latin typeface="Veleka Bold"/>
              </a:rPr>
              <a:t>9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284884" y="8750259"/>
            <a:ext cx="7322748" cy="181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20"/>
              </a:lnSpc>
            </a:pPr>
            <a:r>
              <a:rPr lang="en-US" sz="3525">
                <a:solidFill>
                  <a:srgbClr val="000000"/>
                </a:solidFill>
                <a:latin typeface="Veleka"/>
              </a:rPr>
              <a:t>совершение в ходе контрольного мероприятия действий, не предусмотренных законом для такого вида мероприятия;</a:t>
            </a:r>
          </a:p>
          <a:p>
            <a:pPr marL="0" lvl="1" indent="0" algn="ctr">
              <a:lnSpc>
                <a:spcPts val="2820"/>
              </a:lnSpc>
            </a:pPr>
            <a:endParaRPr lang="en-US" sz="3525">
              <a:solidFill>
                <a:srgbClr val="000000"/>
              </a:solidFill>
              <a:latin typeface="Velek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44000" y="803253"/>
            <a:ext cx="7322748" cy="2522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20"/>
              </a:lnSpc>
            </a:pPr>
            <a:r>
              <a:rPr lang="en-US" sz="3525">
                <a:solidFill>
                  <a:srgbClr val="000000"/>
                </a:solidFill>
                <a:latin typeface="Veleka"/>
              </a:rPr>
              <a:t>непредоставление контролируемому лицу для ознакомления документа с результатами контрольного мероприятия в случае, если обязанность его предоставления установлена законом;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7788453" y="642701"/>
            <a:ext cx="771999" cy="771999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7845150" y="626450"/>
            <a:ext cx="658605" cy="671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81"/>
              </a:lnSpc>
            </a:pPr>
            <a:r>
              <a:rPr lang="en-US" sz="3554" spc="391">
                <a:solidFill>
                  <a:srgbClr val="F3F4F0"/>
                </a:solidFill>
                <a:latin typeface="Veleka Bold"/>
              </a:rPr>
              <a:t>10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540930" y="5183342"/>
            <a:ext cx="7322748" cy="1464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2820"/>
              </a:lnSpc>
            </a:pPr>
            <a:r>
              <a:rPr lang="en-US" sz="3525">
                <a:solidFill>
                  <a:srgbClr val="000000"/>
                </a:solidFill>
                <a:latin typeface="Veleka"/>
              </a:rPr>
              <a:t>проведение контрольного мероприятия, не включенного в единый реестр контрольных мероприятий.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7788453" y="5585002"/>
            <a:ext cx="771999" cy="771999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7901847" y="5568751"/>
            <a:ext cx="658605" cy="671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581"/>
              </a:lnSpc>
              <a:spcBef>
                <a:spcPct val="0"/>
              </a:spcBef>
            </a:pPr>
            <a:r>
              <a:rPr lang="en-US" sz="3554" spc="391">
                <a:solidFill>
                  <a:srgbClr val="F3F4F0"/>
                </a:solidFill>
                <a:latin typeface="Veleka Bold"/>
              </a:rPr>
              <a:t>11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72978" y="3891752"/>
            <a:ext cx="4687595" cy="196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80"/>
              </a:lnSpc>
              <a:spcBef>
                <a:spcPct val="0"/>
              </a:spcBef>
            </a:pPr>
            <a:r>
              <a:rPr lang="en-US" sz="6400" dirty="0" err="1">
                <a:solidFill>
                  <a:srgbClr val="000000"/>
                </a:solidFill>
                <a:latin typeface="Veleka"/>
              </a:rPr>
              <a:t>Грубые</a:t>
            </a:r>
            <a:r>
              <a:rPr lang="en-US" sz="6400" dirty="0">
                <a:solidFill>
                  <a:srgbClr val="000000"/>
                </a:solidFill>
                <a:latin typeface="Veleka"/>
              </a:rPr>
              <a:t> </a:t>
            </a:r>
            <a:r>
              <a:rPr lang="en-US" sz="6400" dirty="0" err="1">
                <a:solidFill>
                  <a:srgbClr val="000000"/>
                </a:solidFill>
                <a:latin typeface="Veleka"/>
              </a:rPr>
              <a:t>нарушения</a:t>
            </a:r>
            <a:endParaRPr lang="en-US" sz="6400" dirty="0">
              <a:solidFill>
                <a:srgbClr val="000000"/>
              </a:solidFill>
              <a:latin typeface="Veleka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8176" y="88176"/>
            <a:ext cx="1881047" cy="188104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06055" y="2166228"/>
            <a:ext cx="6610536" cy="5800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60"/>
              </a:lnSpc>
            </a:pPr>
            <a:r>
              <a:rPr lang="en-US" sz="4800">
                <a:solidFill>
                  <a:srgbClr val="000000"/>
                </a:solidFill>
                <a:latin typeface="Veleka"/>
              </a:rPr>
              <a:t>Мораторий на плановые и внеплановые проверки предпринимателей в 2022 году</a:t>
            </a:r>
          </a:p>
          <a:p>
            <a:pPr marL="0" lvl="0" indent="0" algn="ctr">
              <a:lnSpc>
                <a:spcPts val="5760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Veleka Bold"/>
              </a:rPr>
              <a:t>НЕ РАСПРОСТРАНЯЕТСЯ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941634" y="479087"/>
            <a:ext cx="8000343" cy="9294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80" lvl="1" indent="-453390">
              <a:lnSpc>
                <a:spcPts val="840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Veleka"/>
              </a:rPr>
              <a:t>Налоговые проверки;</a:t>
            </a:r>
          </a:p>
          <a:p>
            <a:pPr marL="906780" lvl="1" indent="-453390">
              <a:lnSpc>
                <a:spcPts val="840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Veleka"/>
              </a:rPr>
              <a:t>Таможенные проверки;</a:t>
            </a:r>
          </a:p>
          <a:p>
            <a:pPr marL="906780" lvl="1" indent="-453390">
              <a:lnSpc>
                <a:spcPts val="840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Veleka"/>
              </a:rPr>
              <a:t>Прокурорские проверки;</a:t>
            </a:r>
          </a:p>
          <a:p>
            <a:pPr marL="906780" lvl="1" indent="-453390">
              <a:lnSpc>
                <a:spcPts val="336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Veleka"/>
              </a:rPr>
              <a:t>Иные виды проверок, не установленные Федеральным законом «О государственном контроле (надзоре) и муниципальном контроле в РФ» и Федеральным законом «О защите прав юридических лиц и ИП при осуществлении государственного контроля (надзора) и муниципального контроля».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8176" y="88176"/>
            <a:ext cx="1881047" cy="188104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081944" y="5143500"/>
            <a:ext cx="20451888" cy="5604597"/>
          </a:xfrm>
          <a:prstGeom prst="rect">
            <a:avLst/>
          </a:prstGeom>
          <a:solidFill>
            <a:srgbClr val="D5CDC0">
              <a:alpha val="19608"/>
            </a:srgbClr>
          </a:solidFill>
        </p:spPr>
      </p:sp>
      <p:grpSp>
        <p:nvGrpSpPr>
          <p:cNvPr id="3" name="Group 3"/>
          <p:cNvGrpSpPr/>
          <p:nvPr/>
        </p:nvGrpSpPr>
        <p:grpSpPr>
          <a:xfrm>
            <a:off x="3421080" y="1028700"/>
            <a:ext cx="12032387" cy="6956199"/>
            <a:chOff x="0" y="0"/>
            <a:chExt cx="16043183" cy="9274932"/>
          </a:xfrm>
        </p:grpSpPr>
        <p:sp>
          <p:nvSpPr>
            <p:cNvPr id="4" name="TextBox 4"/>
            <p:cNvSpPr txBox="1"/>
            <p:nvPr/>
          </p:nvSpPr>
          <p:spPr>
            <a:xfrm>
              <a:off x="0" y="-114300"/>
              <a:ext cx="16043183" cy="36694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384"/>
                </a:lnSpc>
              </a:pPr>
              <a:r>
                <a:rPr lang="en-US" sz="5274" spc="21">
                  <a:solidFill>
                    <a:srgbClr val="323232"/>
                  </a:solidFill>
                  <a:latin typeface="Veleka Bold"/>
                </a:rPr>
                <a:t>Куда жаловаться на нарушение моратория на проверки?</a:t>
              </a:r>
            </a:p>
            <a:p>
              <a:pPr algn="ctr">
                <a:lnSpc>
                  <a:spcPts val="7384"/>
                </a:lnSpc>
              </a:pPr>
              <a:endParaRPr lang="en-US" sz="5274" spc="21">
                <a:solidFill>
                  <a:srgbClr val="323232"/>
                </a:solidFill>
                <a:latin typeface="Veleka Bold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4760082"/>
              <a:ext cx="14394863" cy="4514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00"/>
                </a:lnSpc>
              </a:pPr>
              <a:r>
                <a:rPr lang="en-US" sz="3000" spc="60">
                  <a:solidFill>
                    <a:srgbClr val="323232"/>
                  </a:solidFill>
                  <a:latin typeface="Veleka"/>
                </a:rPr>
                <a:t>1) Заявить о нарушениях моратория на проверки можно на портале госуслуг.</a:t>
              </a:r>
            </a:p>
            <a:p>
              <a:pPr algn="ctr">
                <a:lnSpc>
                  <a:spcPts val="4500"/>
                </a:lnSpc>
              </a:pPr>
              <a:r>
                <a:rPr lang="en-US" sz="3000" spc="60">
                  <a:solidFill>
                    <a:srgbClr val="323232"/>
                  </a:solidFill>
                  <a:latin typeface="Veleka"/>
                </a:rPr>
                <a:t>Жалоба будет рассмотрена в течение 1 рабочего дня.</a:t>
              </a:r>
            </a:p>
            <a:p>
              <a:pPr algn="ctr">
                <a:lnSpc>
                  <a:spcPts val="4500"/>
                </a:lnSpc>
              </a:pPr>
              <a:endParaRPr lang="en-US" sz="3000" spc="60">
                <a:solidFill>
                  <a:srgbClr val="323232"/>
                </a:solidFill>
                <a:latin typeface="Veleka"/>
              </a:endParaRPr>
            </a:p>
            <a:p>
              <a:pPr algn="ctr">
                <a:lnSpc>
                  <a:spcPts val="4500"/>
                </a:lnSpc>
              </a:pPr>
              <a:r>
                <a:rPr lang="en-US" sz="3000" spc="60">
                  <a:solidFill>
                    <a:srgbClr val="323232"/>
                  </a:solidFill>
                  <a:latin typeface="Veleka"/>
                </a:rPr>
                <a:t>2) Направить жалобу Уполномоченному по защите прав предпринимателей в Иркутской области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8176" y="0"/>
            <a:ext cx="1881047" cy="188104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300510" y="2972238"/>
            <a:ext cx="10777483" cy="2722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560"/>
              </a:lnSpc>
            </a:pPr>
            <a:r>
              <a:rPr lang="en-US" sz="9600">
                <a:solidFill>
                  <a:srgbClr val="000000"/>
                </a:solidFill>
                <a:latin typeface="Veleka"/>
              </a:rPr>
              <a:t>Спасибо за внимание!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3607" y="88176"/>
            <a:ext cx="1881047" cy="188104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51595" y="1009650"/>
            <a:ext cx="10863257" cy="217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520"/>
              </a:lnSpc>
              <a:spcBef>
                <a:spcPct val="0"/>
              </a:spcBef>
            </a:pPr>
            <a:r>
              <a:rPr lang="en-US" sz="7100">
                <a:solidFill>
                  <a:srgbClr val="000000"/>
                </a:solidFill>
                <a:latin typeface="Veleka"/>
              </a:rPr>
              <a:t>Полномочия в сфере контроля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289272" y="3971504"/>
            <a:ext cx="4580058" cy="5757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537"/>
              </a:lnSpc>
              <a:spcBef>
                <a:spcPct val="0"/>
              </a:spcBef>
            </a:pPr>
            <a:r>
              <a:rPr lang="en-US" sz="4125">
                <a:solidFill>
                  <a:srgbClr val="000000"/>
                </a:solidFill>
                <a:latin typeface="Veleka Bold"/>
              </a:rPr>
              <a:t>государственный контроль</a:t>
            </a:r>
            <a:r>
              <a:rPr lang="en-US" sz="4125">
                <a:solidFill>
                  <a:srgbClr val="000000"/>
                </a:solidFill>
                <a:latin typeface="Veleka"/>
              </a:rPr>
              <a:t> осуществляют органы государственной власти, в том числе уполномоченные региональные органы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551578" y="4616516"/>
            <a:ext cx="4580058" cy="3471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37"/>
              </a:lnSpc>
            </a:pPr>
            <a:r>
              <a:rPr lang="en-US" sz="4125">
                <a:solidFill>
                  <a:srgbClr val="000000"/>
                </a:solidFill>
                <a:latin typeface="Veleka Bold"/>
              </a:rPr>
              <a:t>муниципальный контроль</a:t>
            </a:r>
            <a:r>
              <a:rPr lang="en-US" sz="4125">
                <a:solidFill>
                  <a:srgbClr val="000000"/>
                </a:solidFill>
                <a:latin typeface="Veleka"/>
              </a:rPr>
              <a:t> осуществляют органы местного самоуправления</a:t>
            </a:r>
          </a:p>
          <a:p>
            <a:pPr marL="0" lvl="0" indent="0" algn="ctr">
              <a:lnSpc>
                <a:spcPts val="4537"/>
              </a:lnSpc>
              <a:spcBef>
                <a:spcPct val="0"/>
              </a:spcBef>
            </a:pPr>
            <a:endParaRPr lang="en-US" sz="4125">
              <a:solidFill>
                <a:srgbClr val="000000"/>
              </a:solidFill>
              <a:latin typeface="Veleka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8176" y="88176"/>
            <a:ext cx="1881047" cy="188104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3085" y="3981450"/>
            <a:ext cx="8118893" cy="2305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>
                <a:solidFill>
                  <a:srgbClr val="000000"/>
                </a:solidFill>
                <a:latin typeface="Veleka"/>
              </a:rPr>
              <a:t>Контролируемые лица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144000" y="2596049"/>
            <a:ext cx="8000343" cy="4455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80" lvl="1" indent="-453390">
              <a:lnSpc>
                <a:spcPts val="840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Veleka"/>
              </a:rPr>
              <a:t>Граждане</a:t>
            </a:r>
          </a:p>
          <a:p>
            <a:pPr marL="906780" lvl="1" indent="-453390">
              <a:lnSpc>
                <a:spcPts val="840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Veleka"/>
              </a:rPr>
              <a:t>Организации</a:t>
            </a:r>
          </a:p>
          <a:p>
            <a:pPr marL="906780" lvl="1" indent="-453390">
              <a:lnSpc>
                <a:spcPts val="336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Veleka"/>
              </a:rPr>
              <a:t>Имущество, которым владеют или пользуются указанные лица, и на которые распространяется контроль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8176" y="0"/>
            <a:ext cx="1881047" cy="188104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204270" y="2409058"/>
            <a:ext cx="7322748" cy="1112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20"/>
              </a:lnSpc>
            </a:pPr>
            <a:r>
              <a:rPr lang="en-US" sz="3525">
                <a:solidFill>
                  <a:srgbClr val="000000"/>
                </a:solidFill>
                <a:latin typeface="Veleka"/>
              </a:rPr>
              <a:t>Проверка соблюдения объектами контроля обязательных требований;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7788453" y="2191841"/>
            <a:ext cx="771999" cy="771999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7901847" y="2171885"/>
            <a:ext cx="545211" cy="671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81"/>
              </a:lnSpc>
            </a:pPr>
            <a:r>
              <a:rPr lang="en-US" sz="3554" spc="391">
                <a:solidFill>
                  <a:srgbClr val="F3F4F0"/>
                </a:solidFill>
                <a:latin typeface="Veleka Bold"/>
              </a:rPr>
              <a:t>1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204270" y="3691126"/>
            <a:ext cx="7322748" cy="181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2820"/>
              </a:lnSpc>
            </a:pPr>
            <a:r>
              <a:rPr lang="en-US" sz="3525">
                <a:solidFill>
                  <a:srgbClr val="000000"/>
                </a:solidFill>
                <a:latin typeface="Veleka"/>
              </a:rPr>
              <a:t>проверка соблюдения (реализации) требований, содержащихся в разрешительных документах, например, в лицензии, сертификате и т.д.;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7788453" y="3471682"/>
            <a:ext cx="771999" cy="771999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7901847" y="3451726"/>
            <a:ext cx="545211" cy="671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581"/>
              </a:lnSpc>
              <a:spcBef>
                <a:spcPct val="0"/>
              </a:spcBef>
            </a:pPr>
            <a:r>
              <a:rPr lang="en-US" sz="3554" u="none" spc="391">
                <a:solidFill>
                  <a:srgbClr val="F3F4F0"/>
                </a:solidFill>
                <a:latin typeface="Veleka Bold"/>
              </a:rPr>
              <a:t>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144000" y="8146290"/>
            <a:ext cx="7322748" cy="1464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2820"/>
              </a:lnSpc>
            </a:pPr>
            <a:r>
              <a:rPr lang="en-US" sz="3525">
                <a:solidFill>
                  <a:srgbClr val="000000"/>
                </a:solidFill>
                <a:latin typeface="Veleka"/>
              </a:rPr>
              <a:t>исполнение решений, принимаемых по результатам контрольных (надзорных) мероприятий.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7788453" y="7787676"/>
            <a:ext cx="771999" cy="771999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7901847" y="7771425"/>
            <a:ext cx="545211" cy="671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581"/>
              </a:lnSpc>
              <a:spcBef>
                <a:spcPct val="0"/>
              </a:spcBef>
            </a:pPr>
            <a:r>
              <a:rPr lang="en-US" sz="3554" u="none" spc="391">
                <a:solidFill>
                  <a:srgbClr val="F3F4F0"/>
                </a:solidFill>
                <a:latin typeface="Veleka Bold"/>
              </a:rPr>
              <a:t>4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204270" y="5819095"/>
            <a:ext cx="7322748" cy="181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2820"/>
              </a:lnSpc>
            </a:pPr>
            <a:r>
              <a:rPr lang="en-US" sz="3525">
                <a:solidFill>
                  <a:srgbClr val="000000"/>
                </a:solidFill>
                <a:latin typeface="Veleka"/>
              </a:rPr>
              <a:t>проверка соблюдения требований документов, исполнение которых является необходимым, например, ГОСТов;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7788453" y="6170552"/>
            <a:ext cx="771999" cy="771999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7901847" y="6154301"/>
            <a:ext cx="545211" cy="671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581"/>
              </a:lnSpc>
              <a:spcBef>
                <a:spcPct val="0"/>
              </a:spcBef>
            </a:pPr>
            <a:r>
              <a:rPr lang="en-US" sz="3554" u="none" spc="391">
                <a:solidFill>
                  <a:srgbClr val="F3F4F0"/>
                </a:solidFill>
                <a:latin typeface="Veleka Bold"/>
              </a:rPr>
              <a:t>3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772978" y="3891752"/>
            <a:ext cx="4257587" cy="2933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80"/>
              </a:lnSpc>
              <a:spcBef>
                <a:spcPct val="0"/>
              </a:spcBef>
            </a:pPr>
            <a:r>
              <a:rPr lang="en-US" sz="6400">
                <a:solidFill>
                  <a:srgbClr val="000000"/>
                </a:solidFill>
                <a:latin typeface="Veleka"/>
              </a:rPr>
              <a:t>Предмет контроля (надзора)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8176" y="88176"/>
            <a:ext cx="1881047" cy="188104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97320" y="3886834"/>
            <a:ext cx="6960422" cy="4359851"/>
            <a:chOff x="0" y="0"/>
            <a:chExt cx="6438114" cy="40326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38114" cy="4032689"/>
            </a:xfrm>
            <a:custGeom>
              <a:avLst/>
              <a:gdLst/>
              <a:ahLst/>
              <a:cxnLst/>
              <a:rect l="l" t="t" r="r" b="b"/>
              <a:pathLst>
                <a:path w="6438114" h="4032689">
                  <a:moveTo>
                    <a:pt x="6313654" y="4032689"/>
                  </a:moveTo>
                  <a:lnTo>
                    <a:pt x="124460" y="4032689"/>
                  </a:lnTo>
                  <a:cubicBezTo>
                    <a:pt x="55880" y="4032689"/>
                    <a:pt x="0" y="3976809"/>
                    <a:pt x="0" y="39082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313654" y="0"/>
                  </a:lnTo>
                  <a:cubicBezTo>
                    <a:pt x="6382234" y="0"/>
                    <a:pt x="6438114" y="55880"/>
                    <a:pt x="6438114" y="124460"/>
                  </a:cubicBezTo>
                  <a:lnTo>
                    <a:pt x="6438114" y="3908229"/>
                  </a:lnTo>
                  <a:cubicBezTo>
                    <a:pt x="6438114" y="3976809"/>
                    <a:pt x="6382234" y="4032689"/>
                    <a:pt x="6313654" y="4032689"/>
                  </a:cubicBezTo>
                  <a:close/>
                </a:path>
              </a:pathLst>
            </a:custGeom>
            <a:solidFill>
              <a:srgbClr val="C9CAC6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078771" y="3915481"/>
            <a:ext cx="7853515" cy="4359851"/>
            <a:chOff x="0" y="0"/>
            <a:chExt cx="7264190" cy="403268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264191" cy="4032689"/>
            </a:xfrm>
            <a:custGeom>
              <a:avLst/>
              <a:gdLst/>
              <a:ahLst/>
              <a:cxnLst/>
              <a:rect l="l" t="t" r="r" b="b"/>
              <a:pathLst>
                <a:path w="7264191" h="4032689">
                  <a:moveTo>
                    <a:pt x="7139730" y="4032689"/>
                  </a:moveTo>
                  <a:lnTo>
                    <a:pt x="124460" y="4032689"/>
                  </a:lnTo>
                  <a:cubicBezTo>
                    <a:pt x="55880" y="4032689"/>
                    <a:pt x="0" y="3976809"/>
                    <a:pt x="0" y="39082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139730" y="0"/>
                  </a:lnTo>
                  <a:cubicBezTo>
                    <a:pt x="7208310" y="0"/>
                    <a:pt x="7264191" y="55880"/>
                    <a:pt x="7264191" y="124460"/>
                  </a:cubicBezTo>
                  <a:lnTo>
                    <a:pt x="7264191" y="3908229"/>
                  </a:lnTo>
                  <a:cubicBezTo>
                    <a:pt x="7264191" y="3976809"/>
                    <a:pt x="7208310" y="4032689"/>
                    <a:pt x="7139730" y="4032689"/>
                  </a:cubicBezTo>
                  <a:close/>
                </a:path>
              </a:pathLst>
            </a:custGeom>
            <a:solidFill>
              <a:srgbClr val="C9CAC6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3712371" y="1879791"/>
            <a:ext cx="10863257" cy="1123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760"/>
              </a:lnSpc>
              <a:spcBef>
                <a:spcPct val="0"/>
              </a:spcBef>
            </a:pPr>
            <a:r>
              <a:rPr lang="en-US" sz="7300">
                <a:solidFill>
                  <a:srgbClr val="000000"/>
                </a:solidFill>
                <a:latin typeface="Veleka"/>
              </a:rPr>
              <a:t>Ключевые моменты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97320" y="4428869"/>
            <a:ext cx="6583104" cy="3409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67"/>
              </a:lnSpc>
            </a:pPr>
            <a:r>
              <a:rPr lang="en-US" sz="3708">
                <a:solidFill>
                  <a:srgbClr val="000000"/>
                </a:solidFill>
                <a:latin typeface="Veleka"/>
              </a:rPr>
              <a:t>возможность подконтрольных субъектов не предоставлять органам контроля те сведения и документы, которые уже содержатся в государственных или муниципальных информационных ресурсах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021039" y="4110602"/>
            <a:ext cx="731749" cy="678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5652"/>
              </a:lnSpc>
              <a:spcBef>
                <a:spcPct val="0"/>
              </a:spcBef>
            </a:pPr>
            <a:r>
              <a:rPr lang="en-US" sz="3600" u="none">
                <a:solidFill>
                  <a:srgbClr val="000000"/>
                </a:solidFill>
                <a:latin typeface="Veleka"/>
              </a:rPr>
              <a:t>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431795" y="4428869"/>
            <a:ext cx="7147468" cy="3059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0"/>
              </a:lnSpc>
            </a:pPr>
            <a:r>
              <a:rPr lang="en-US" sz="3600">
                <a:solidFill>
                  <a:srgbClr val="000000"/>
                </a:solidFill>
                <a:latin typeface="Veleka"/>
              </a:rPr>
              <a:t>не допускается  проведение контрольно-надзорных мероприятий, о которых на момент начала их проведения в едином реестре проверок отсутствует необходимая информация.</a:t>
            </a:r>
          </a:p>
          <a:p>
            <a:pPr marL="0" lvl="0" indent="0" algn="ctr">
              <a:lnSpc>
                <a:spcPts val="4680"/>
              </a:lnSpc>
              <a:spcBef>
                <a:spcPct val="0"/>
              </a:spcBef>
            </a:pPr>
            <a:endParaRPr lang="en-US" sz="3600">
              <a:solidFill>
                <a:srgbClr val="000000"/>
              </a:solidFill>
              <a:latin typeface="Veleka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271994" y="4110602"/>
            <a:ext cx="731749" cy="678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5652"/>
              </a:lnSpc>
              <a:spcBef>
                <a:spcPct val="0"/>
              </a:spcBef>
            </a:pPr>
            <a:r>
              <a:rPr lang="en-US" sz="3600" u="none">
                <a:solidFill>
                  <a:srgbClr val="000000"/>
                </a:solidFill>
                <a:latin typeface="Veleka"/>
              </a:rPr>
              <a:t>2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9992" y="88176"/>
            <a:ext cx="1881047" cy="188104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29467" y="5749652"/>
            <a:ext cx="16230600" cy="208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Veleka"/>
              </a:rPr>
              <a:t>можно посмотреть на сайте Генеральной прокуратуры РФ (по адресу: https://proverki.gov.ru/).</a:t>
            </a:r>
          </a:p>
          <a:p>
            <a:pPr marL="0" lvl="0" indent="0" algn="ctr">
              <a:lnSpc>
                <a:spcPts val="5599"/>
              </a:lnSpc>
              <a:spcBef>
                <a:spcPct val="0"/>
              </a:spcBef>
            </a:pPr>
            <a:endParaRPr lang="en-US" sz="3999">
              <a:solidFill>
                <a:srgbClr val="000000"/>
              </a:solidFill>
              <a:latin typeface="Veleka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30235" y="1706689"/>
            <a:ext cx="16230600" cy="2332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20"/>
              </a:lnSpc>
            </a:pPr>
            <a:r>
              <a:rPr lang="en-US" sz="8200">
                <a:solidFill>
                  <a:srgbClr val="000000"/>
                </a:solidFill>
                <a:latin typeface="Veleka"/>
              </a:rPr>
              <a:t>Единый реестр контрольных (надзорных) мероприятий 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8176" y="88176"/>
            <a:ext cx="1881047" cy="188104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82944" y="2591623"/>
            <a:ext cx="7000610" cy="1345357"/>
            <a:chOff x="0" y="0"/>
            <a:chExt cx="5420212" cy="10416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20212" cy="1041641"/>
            </a:xfrm>
            <a:custGeom>
              <a:avLst/>
              <a:gdLst/>
              <a:ahLst/>
              <a:cxnLst/>
              <a:rect l="l" t="t" r="r" b="b"/>
              <a:pathLst>
                <a:path w="5420212" h="1041641">
                  <a:moveTo>
                    <a:pt x="5295752" y="1041640"/>
                  </a:moveTo>
                  <a:lnTo>
                    <a:pt x="124460" y="1041640"/>
                  </a:lnTo>
                  <a:cubicBezTo>
                    <a:pt x="55880" y="1041640"/>
                    <a:pt x="0" y="985760"/>
                    <a:pt x="0" y="9171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95752" y="0"/>
                  </a:lnTo>
                  <a:cubicBezTo>
                    <a:pt x="5364332" y="0"/>
                    <a:pt x="5420212" y="55880"/>
                    <a:pt x="5420212" y="124460"/>
                  </a:cubicBezTo>
                  <a:lnTo>
                    <a:pt x="5420212" y="917181"/>
                  </a:lnTo>
                  <a:cubicBezTo>
                    <a:pt x="5420212" y="985761"/>
                    <a:pt x="5364332" y="1041641"/>
                    <a:pt x="5295752" y="1041641"/>
                  </a:cubicBezTo>
                  <a:close/>
                </a:path>
              </a:pathLst>
            </a:custGeom>
            <a:solidFill>
              <a:srgbClr val="AEAFAB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9955841" y="2843296"/>
            <a:ext cx="5976140" cy="956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60"/>
              </a:lnSpc>
            </a:pPr>
            <a:r>
              <a:rPr lang="en-US" sz="3075">
                <a:solidFill>
                  <a:srgbClr val="000000"/>
                </a:solidFill>
                <a:latin typeface="Veleka"/>
              </a:rPr>
              <a:t>размещения информации на сайте госуслуги.ру в личном кабинете объекта контроля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9282944" y="4564511"/>
            <a:ext cx="7000610" cy="1157977"/>
            <a:chOff x="0" y="0"/>
            <a:chExt cx="5420212" cy="89656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420212" cy="896562"/>
            </a:xfrm>
            <a:custGeom>
              <a:avLst/>
              <a:gdLst/>
              <a:ahLst/>
              <a:cxnLst/>
              <a:rect l="l" t="t" r="r" b="b"/>
              <a:pathLst>
                <a:path w="5420212" h="896562">
                  <a:moveTo>
                    <a:pt x="5295752" y="896562"/>
                  </a:moveTo>
                  <a:lnTo>
                    <a:pt x="124460" y="896562"/>
                  </a:lnTo>
                  <a:cubicBezTo>
                    <a:pt x="55880" y="896562"/>
                    <a:pt x="0" y="840682"/>
                    <a:pt x="0" y="77210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95752" y="0"/>
                  </a:lnTo>
                  <a:cubicBezTo>
                    <a:pt x="5364332" y="0"/>
                    <a:pt x="5420212" y="55880"/>
                    <a:pt x="5420212" y="124460"/>
                  </a:cubicBezTo>
                  <a:lnTo>
                    <a:pt x="5420212" y="772102"/>
                  </a:lnTo>
                  <a:cubicBezTo>
                    <a:pt x="5420212" y="840682"/>
                    <a:pt x="5364332" y="896562"/>
                    <a:pt x="5295752" y="896562"/>
                  </a:cubicBezTo>
                  <a:close/>
                </a:path>
              </a:pathLst>
            </a:custGeom>
            <a:solidFill>
              <a:srgbClr val="AEAFAB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9955841" y="4723316"/>
            <a:ext cx="5976140" cy="999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97"/>
              </a:lnSpc>
              <a:spcBef>
                <a:spcPct val="0"/>
              </a:spcBef>
            </a:pPr>
            <a:r>
              <a:rPr lang="en-US" sz="3075">
                <a:solidFill>
                  <a:srgbClr val="000000"/>
                </a:solidFill>
                <a:latin typeface="Veleka"/>
              </a:rPr>
              <a:t>направления информации по электронной почте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9327835" y="6253960"/>
            <a:ext cx="7000610" cy="1345357"/>
            <a:chOff x="0" y="0"/>
            <a:chExt cx="5420212" cy="104164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420212" cy="1041641"/>
            </a:xfrm>
            <a:custGeom>
              <a:avLst/>
              <a:gdLst/>
              <a:ahLst/>
              <a:cxnLst/>
              <a:rect l="l" t="t" r="r" b="b"/>
              <a:pathLst>
                <a:path w="5420212" h="1041641">
                  <a:moveTo>
                    <a:pt x="5295752" y="1041640"/>
                  </a:moveTo>
                  <a:lnTo>
                    <a:pt x="124460" y="1041640"/>
                  </a:lnTo>
                  <a:cubicBezTo>
                    <a:pt x="55880" y="1041640"/>
                    <a:pt x="0" y="985760"/>
                    <a:pt x="0" y="9171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95752" y="0"/>
                  </a:lnTo>
                  <a:cubicBezTo>
                    <a:pt x="5364332" y="0"/>
                    <a:pt x="5420212" y="55880"/>
                    <a:pt x="5420212" y="124460"/>
                  </a:cubicBezTo>
                  <a:lnTo>
                    <a:pt x="5420212" y="917181"/>
                  </a:lnTo>
                  <a:cubicBezTo>
                    <a:pt x="5420212" y="985761"/>
                    <a:pt x="5364332" y="1041641"/>
                    <a:pt x="5295752" y="1041641"/>
                  </a:cubicBezTo>
                  <a:close/>
                </a:path>
              </a:pathLst>
            </a:custGeom>
            <a:solidFill>
              <a:srgbClr val="AEAFAB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9955841" y="6505634"/>
            <a:ext cx="5976140" cy="956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60"/>
              </a:lnSpc>
            </a:pPr>
            <a:r>
              <a:rPr lang="en-US" sz="3075">
                <a:solidFill>
                  <a:srgbClr val="000000"/>
                </a:solidFill>
                <a:latin typeface="Veleka"/>
              </a:rPr>
              <a:t>размещения информации в едином реестре контрольных (надзорных) мероприятий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46854" y="3645664"/>
            <a:ext cx="6687186" cy="3714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320"/>
              </a:lnSpc>
              <a:spcBef>
                <a:spcPct val="0"/>
              </a:spcBef>
            </a:pPr>
            <a:r>
              <a:rPr lang="en-US" sz="6100">
                <a:solidFill>
                  <a:srgbClr val="000000"/>
                </a:solidFill>
                <a:latin typeface="Veleka"/>
              </a:rPr>
              <a:t>Информирование должно происходить путем: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6498" y="187409"/>
            <a:ext cx="1881047" cy="188104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283495" y="4029392"/>
            <a:ext cx="8283058" cy="3112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en-US" sz="2799" spc="27">
                <a:solidFill>
                  <a:srgbClr val="000000"/>
                </a:solidFill>
                <a:latin typeface="Veleka"/>
              </a:rPr>
              <a:t>Под риском причинения вреда (ущерба) понимается вероятность наступления событий, следствием которых может стать причинение вреда (ущерба) различного масштаба и тяжести охраняемым законом ценностям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645789" y="1295400"/>
            <a:ext cx="13595414" cy="821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668"/>
              </a:lnSpc>
            </a:pPr>
            <a:r>
              <a:rPr lang="en-US" sz="7175">
                <a:solidFill>
                  <a:srgbClr val="000000"/>
                </a:solidFill>
                <a:latin typeface="Veleka"/>
              </a:rPr>
              <a:t>РИСК ПРИЧИНЕНИЯ ВРЕДА</a:t>
            </a:r>
          </a:p>
        </p:txBody>
      </p:sp>
      <p:sp>
        <p:nvSpPr>
          <p:cNvPr id="4" name="AutoShape 4"/>
          <p:cNvSpPr/>
          <p:nvPr/>
        </p:nvSpPr>
        <p:spPr>
          <a:xfrm>
            <a:off x="2457450" y="-595630"/>
            <a:ext cx="38100" cy="11315700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5" name="AutoShape 5"/>
          <p:cNvSpPr/>
          <p:nvPr/>
        </p:nvSpPr>
        <p:spPr>
          <a:xfrm>
            <a:off x="2495550" y="3943350"/>
            <a:ext cx="20231100" cy="34925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6" name="AutoShape 6"/>
          <p:cNvSpPr/>
          <p:nvPr/>
        </p:nvSpPr>
        <p:spPr>
          <a:xfrm>
            <a:off x="-552450" y="-519430"/>
            <a:ext cx="3048000" cy="800100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7" name="AutoShape 7"/>
          <p:cNvSpPr/>
          <p:nvPr/>
        </p:nvSpPr>
        <p:spPr>
          <a:xfrm>
            <a:off x="15979140" y="3960812"/>
            <a:ext cx="38100" cy="6362700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8" name="TextBox 8"/>
          <p:cNvSpPr txBox="1"/>
          <p:nvPr/>
        </p:nvSpPr>
        <p:spPr>
          <a:xfrm>
            <a:off x="7425024" y="6799940"/>
            <a:ext cx="8283058" cy="3112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en-US" sz="2799" spc="27">
                <a:solidFill>
                  <a:srgbClr val="000000"/>
                </a:solidFill>
                <a:latin typeface="Veleka"/>
              </a:rPr>
              <a:t>Контрольные органы должны определять категорию риска каждого объекта контроля и в зависимости от этого определить перечень профилактических мероприятий и контрольных (надзорных) мероприятий, их содержание, интенсивность и результаты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3420" y="452029"/>
            <a:ext cx="1881047" cy="188104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1093</Words>
  <Application>Microsoft Office PowerPoint</Application>
  <PresentationFormat>Произвольный</PresentationFormat>
  <Paragraphs>145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Veleka</vt:lpstr>
      <vt:lpstr>Calibri</vt:lpstr>
      <vt:lpstr>Arial</vt:lpstr>
      <vt:lpstr>Veleka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«Права субъектов малого и среднего предпринимательства при взаимодействии с органами контрольно-надзорной деятельности»</dc:title>
  <cp:lastModifiedBy>User</cp:lastModifiedBy>
  <cp:revision>3</cp:revision>
  <dcterms:created xsi:type="dcterms:W3CDTF">2006-08-16T00:00:00Z</dcterms:created>
  <dcterms:modified xsi:type="dcterms:W3CDTF">2022-05-19T06:00:02Z</dcterms:modified>
  <dc:identifier>DAFBGyCkU44</dc:identifier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